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74" r:id="rId5"/>
    <p:sldId id="278" r:id="rId6"/>
    <p:sldId id="271" r:id="rId7"/>
    <p:sldId id="275" r:id="rId8"/>
    <p:sldId id="290" r:id="rId9"/>
    <p:sldId id="296" r:id="rId10"/>
    <p:sldId id="323" r:id="rId11"/>
    <p:sldId id="336" r:id="rId12"/>
    <p:sldId id="324" r:id="rId13"/>
    <p:sldId id="291" r:id="rId14"/>
    <p:sldId id="335" r:id="rId15"/>
    <p:sldId id="348" r:id="rId16"/>
    <p:sldId id="326" r:id="rId17"/>
    <p:sldId id="340" r:id="rId18"/>
    <p:sldId id="342" r:id="rId19"/>
    <p:sldId id="325" r:id="rId20"/>
    <p:sldId id="341" r:id="rId21"/>
    <p:sldId id="294" r:id="rId22"/>
    <p:sldId id="320" r:id="rId23"/>
    <p:sldId id="345" r:id="rId24"/>
    <p:sldId id="330" r:id="rId25"/>
    <p:sldId id="344" r:id="rId26"/>
    <p:sldId id="346" r:id="rId27"/>
    <p:sldId id="302" r:id="rId28"/>
    <p:sldId id="303" r:id="rId29"/>
    <p:sldId id="328" r:id="rId30"/>
    <p:sldId id="347" r:id="rId31"/>
    <p:sldId id="331" r:id="rId32"/>
    <p:sldId id="309" r:id="rId33"/>
    <p:sldId id="332" r:id="rId34"/>
    <p:sldId id="317" r:id="rId35"/>
    <p:sldId id="32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me Wu" initials="JW" lastIdx="1" clrIdx="0">
    <p:extLst>
      <p:ext uri="{19B8F6BF-5375-455C-9EA6-DF929625EA0E}">
        <p15:presenceInfo xmlns:p15="http://schemas.microsoft.com/office/powerpoint/2012/main" userId="Jaime W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6F5"/>
    <a:srgbClr val="CFEDE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5A378-12F5-2D5D-80B2-B820F46B1262}" v="1063" dt="2021-10-18T01:55:00.451"/>
    <p1510:client id="{32413864-9D26-4C1A-924D-E8E7E475B0D3}" v="7675" dt="2021-10-19T00:27:19.051"/>
    <p1510:client id="{D78898D6-C806-416A-9299-2AEBEDC04B0C}" v="20336" dt="2021-10-19T00:47:16.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autoAdjust="0"/>
    <p:restoredTop sz="77556" autoAdjust="0"/>
  </p:normalViewPr>
  <p:slideViewPr>
    <p:cSldViewPr snapToGrid="0">
      <p:cViewPr varScale="1">
        <p:scale>
          <a:sx n="88" d="100"/>
          <a:sy n="88" d="100"/>
        </p:scale>
        <p:origin x="133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D44383-C652-427D-BFFE-70B2CD67BAF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55C889B-611B-4880-A277-9F15879C5F3B}">
      <dgm:prSet/>
      <dgm:spPr/>
      <dgm:t>
        <a:bodyPr/>
        <a:lstStyle/>
        <a:p>
          <a:r>
            <a:rPr lang="en-US"/>
            <a:t>Project Introduction</a:t>
          </a:r>
        </a:p>
      </dgm:t>
    </dgm:pt>
    <dgm:pt modelId="{BF76D477-22E3-495C-89DE-3A8473D044BF}" type="parTrans" cxnId="{AC2FF5F0-1242-401C-9963-9C73657BFBF3}">
      <dgm:prSet/>
      <dgm:spPr/>
      <dgm:t>
        <a:bodyPr/>
        <a:lstStyle/>
        <a:p>
          <a:endParaRPr lang="en-US"/>
        </a:p>
      </dgm:t>
    </dgm:pt>
    <dgm:pt modelId="{CAD69E73-C81F-4B7C-A31E-59C7111647C2}" type="sibTrans" cxnId="{AC2FF5F0-1242-401C-9963-9C73657BFBF3}">
      <dgm:prSet/>
      <dgm:spPr/>
      <dgm:t>
        <a:bodyPr/>
        <a:lstStyle/>
        <a:p>
          <a:endParaRPr lang="en-US"/>
        </a:p>
      </dgm:t>
    </dgm:pt>
    <dgm:pt modelId="{F662539C-7418-4F02-BBC9-E4BCB938765F}">
      <dgm:prSet/>
      <dgm:spPr/>
      <dgm:t>
        <a:bodyPr/>
        <a:lstStyle/>
        <a:p>
          <a:r>
            <a:rPr lang="en-US"/>
            <a:t>Literature Review &amp; Related Works</a:t>
          </a:r>
        </a:p>
      </dgm:t>
    </dgm:pt>
    <dgm:pt modelId="{767855AC-4DA3-4ED5-B6DC-13A70A7EA8E0}" type="parTrans" cxnId="{642F0F24-DB9D-4008-B049-8A81D4D73142}">
      <dgm:prSet/>
      <dgm:spPr/>
      <dgm:t>
        <a:bodyPr/>
        <a:lstStyle/>
        <a:p>
          <a:endParaRPr lang="en-US"/>
        </a:p>
      </dgm:t>
    </dgm:pt>
    <dgm:pt modelId="{D95FB1D7-48F2-401E-BDB5-9FB42FCA4E5B}" type="sibTrans" cxnId="{642F0F24-DB9D-4008-B049-8A81D4D73142}">
      <dgm:prSet/>
      <dgm:spPr/>
      <dgm:t>
        <a:bodyPr/>
        <a:lstStyle/>
        <a:p>
          <a:endParaRPr lang="en-US"/>
        </a:p>
      </dgm:t>
    </dgm:pt>
    <dgm:pt modelId="{68A0E48D-C5D2-4E7A-9CAA-705D971C9043}">
      <dgm:prSet/>
      <dgm:spPr/>
      <dgm:t>
        <a:bodyPr/>
        <a:lstStyle/>
        <a:p>
          <a:r>
            <a:rPr lang="en-US" dirty="0"/>
            <a:t>Project Scope</a:t>
          </a:r>
        </a:p>
      </dgm:t>
    </dgm:pt>
    <dgm:pt modelId="{E8514DCB-85A4-427A-834F-5CD04BE27086}" type="parTrans" cxnId="{1CE3747B-D6B3-49A7-B2C0-5160A6A45C0F}">
      <dgm:prSet/>
      <dgm:spPr/>
      <dgm:t>
        <a:bodyPr/>
        <a:lstStyle/>
        <a:p>
          <a:endParaRPr lang="en-US"/>
        </a:p>
      </dgm:t>
    </dgm:pt>
    <dgm:pt modelId="{3241112C-00F1-4070-8D46-2BF364FF75B7}" type="sibTrans" cxnId="{1CE3747B-D6B3-49A7-B2C0-5160A6A45C0F}">
      <dgm:prSet/>
      <dgm:spPr/>
      <dgm:t>
        <a:bodyPr/>
        <a:lstStyle/>
        <a:p>
          <a:endParaRPr lang="en-US"/>
        </a:p>
      </dgm:t>
    </dgm:pt>
    <dgm:pt modelId="{3B30D919-E311-4027-BD62-B4BC7FB7CE83}">
      <dgm:prSet/>
      <dgm:spPr/>
      <dgm:t>
        <a:bodyPr/>
        <a:lstStyle/>
        <a:p>
          <a:r>
            <a:rPr lang="en-US"/>
            <a:t>Unambiguous Synthetic QA Generation</a:t>
          </a:r>
        </a:p>
      </dgm:t>
    </dgm:pt>
    <dgm:pt modelId="{4A585C71-8C5E-4BE9-AAFA-093AC8520E4A}" type="parTrans" cxnId="{7719D53C-A9A3-4392-A7A5-AC4124CEA887}">
      <dgm:prSet/>
      <dgm:spPr/>
      <dgm:t>
        <a:bodyPr/>
        <a:lstStyle/>
        <a:p>
          <a:endParaRPr lang="en-US"/>
        </a:p>
      </dgm:t>
    </dgm:pt>
    <dgm:pt modelId="{FFA446CF-1F5A-45FC-9F42-B9ED843BFE69}" type="sibTrans" cxnId="{7719D53C-A9A3-4392-A7A5-AC4124CEA887}">
      <dgm:prSet/>
      <dgm:spPr/>
      <dgm:t>
        <a:bodyPr/>
        <a:lstStyle/>
        <a:p>
          <a:endParaRPr lang="en-US"/>
        </a:p>
      </dgm:t>
    </dgm:pt>
    <dgm:pt modelId="{D783FEF6-998F-49B2-871A-43F9572320E0}">
      <dgm:prSet/>
      <dgm:spPr/>
      <dgm:t>
        <a:bodyPr/>
        <a:lstStyle/>
        <a:p>
          <a:r>
            <a:rPr lang="en-US"/>
            <a:t>Question Enhancement</a:t>
          </a:r>
        </a:p>
      </dgm:t>
    </dgm:pt>
    <dgm:pt modelId="{1FF8A5A8-D86D-4B38-A4F0-23DE2CCB07C0}" type="parTrans" cxnId="{73A24ED1-C243-4A29-BF97-4748495E990B}">
      <dgm:prSet/>
      <dgm:spPr/>
      <dgm:t>
        <a:bodyPr/>
        <a:lstStyle/>
        <a:p>
          <a:endParaRPr lang="en-US"/>
        </a:p>
      </dgm:t>
    </dgm:pt>
    <dgm:pt modelId="{420D6371-1751-49AF-B140-AEB46E9521EA}" type="sibTrans" cxnId="{73A24ED1-C243-4A29-BF97-4748495E990B}">
      <dgm:prSet/>
      <dgm:spPr/>
      <dgm:t>
        <a:bodyPr/>
        <a:lstStyle/>
        <a:p>
          <a:endParaRPr lang="en-US"/>
        </a:p>
      </dgm:t>
    </dgm:pt>
    <dgm:pt modelId="{F5EBFD36-58AA-4B4A-94E1-32D8536DC90D}">
      <dgm:prSet/>
      <dgm:spPr/>
      <dgm:t>
        <a:bodyPr/>
        <a:lstStyle/>
        <a:p>
          <a:r>
            <a:rPr lang="en-US"/>
            <a:t>Results &amp; Discussions</a:t>
          </a:r>
        </a:p>
      </dgm:t>
    </dgm:pt>
    <dgm:pt modelId="{CF932511-8D1A-4263-ADF9-5C3E7A98A714}" type="parTrans" cxnId="{11063C72-B840-478B-A832-32B3E7DCB368}">
      <dgm:prSet/>
      <dgm:spPr/>
      <dgm:t>
        <a:bodyPr/>
        <a:lstStyle/>
        <a:p>
          <a:endParaRPr lang="en-US"/>
        </a:p>
      </dgm:t>
    </dgm:pt>
    <dgm:pt modelId="{90005C42-E13A-47BC-B2E9-1443F31030A7}" type="sibTrans" cxnId="{11063C72-B840-478B-A832-32B3E7DCB368}">
      <dgm:prSet/>
      <dgm:spPr/>
      <dgm:t>
        <a:bodyPr/>
        <a:lstStyle/>
        <a:p>
          <a:endParaRPr lang="en-US"/>
        </a:p>
      </dgm:t>
    </dgm:pt>
    <dgm:pt modelId="{9A285A80-9036-4773-AEA0-BFD63F9C2AFB}">
      <dgm:prSet/>
      <dgm:spPr/>
      <dgm:t>
        <a:bodyPr/>
        <a:lstStyle/>
        <a:p>
          <a:r>
            <a:rPr lang="en-US"/>
            <a:t>Conclusions &amp; Next Steps</a:t>
          </a:r>
        </a:p>
      </dgm:t>
    </dgm:pt>
    <dgm:pt modelId="{0FFB1972-F56F-4B6F-B791-6BCA884AC4A2}" type="parTrans" cxnId="{E3C81606-AAA6-4E00-8497-E51494964E12}">
      <dgm:prSet/>
      <dgm:spPr/>
      <dgm:t>
        <a:bodyPr/>
        <a:lstStyle/>
        <a:p>
          <a:endParaRPr lang="en-US"/>
        </a:p>
      </dgm:t>
    </dgm:pt>
    <dgm:pt modelId="{17B81C86-02FA-49D1-8602-F4485A9E8ECE}" type="sibTrans" cxnId="{E3C81606-AAA6-4E00-8497-E51494964E12}">
      <dgm:prSet/>
      <dgm:spPr/>
      <dgm:t>
        <a:bodyPr/>
        <a:lstStyle/>
        <a:p>
          <a:endParaRPr lang="en-US"/>
        </a:p>
      </dgm:t>
    </dgm:pt>
    <dgm:pt modelId="{6C003123-5443-46CE-A934-9005911544BD}">
      <dgm:prSet/>
      <dgm:spPr/>
      <dgm:t>
        <a:bodyPr/>
        <a:lstStyle/>
        <a:p>
          <a:r>
            <a:rPr lang="en-US"/>
            <a:t>RAG Pipeline </a:t>
          </a:r>
        </a:p>
      </dgm:t>
    </dgm:pt>
    <dgm:pt modelId="{33BA7F63-32F1-4968-94CA-8350E9F4CB5B}" type="parTrans" cxnId="{EB080C92-6149-44B3-A3CE-A13568F123FF}">
      <dgm:prSet/>
      <dgm:spPr/>
      <dgm:t>
        <a:bodyPr/>
        <a:lstStyle/>
        <a:p>
          <a:endParaRPr lang="en-NZ"/>
        </a:p>
      </dgm:t>
    </dgm:pt>
    <dgm:pt modelId="{96C4B976-1E53-45A9-8BD9-26AB2DABB002}" type="sibTrans" cxnId="{EB080C92-6149-44B3-A3CE-A13568F123FF}">
      <dgm:prSet/>
      <dgm:spPr/>
      <dgm:t>
        <a:bodyPr/>
        <a:lstStyle/>
        <a:p>
          <a:endParaRPr lang="en-NZ"/>
        </a:p>
      </dgm:t>
    </dgm:pt>
    <dgm:pt modelId="{C9F34951-FC3B-4E42-B146-FF05F888A39C}">
      <dgm:prSet/>
      <dgm:spPr/>
      <dgm:t>
        <a:bodyPr/>
        <a:lstStyle/>
        <a:p>
          <a:r>
            <a:rPr lang="en-US"/>
            <a:t>Dense Vector Round Trip Consistency Method</a:t>
          </a:r>
        </a:p>
      </dgm:t>
    </dgm:pt>
    <dgm:pt modelId="{58515B11-22E0-4D6D-A956-2A6CF641656B}" type="parTrans" cxnId="{055852CD-01A8-47E1-985E-879BF0EDCF91}">
      <dgm:prSet/>
      <dgm:spPr/>
      <dgm:t>
        <a:bodyPr/>
        <a:lstStyle/>
        <a:p>
          <a:endParaRPr lang="en-NZ"/>
        </a:p>
      </dgm:t>
    </dgm:pt>
    <dgm:pt modelId="{061B6236-8D01-48C4-8A9E-422C5896DD9D}" type="sibTrans" cxnId="{055852CD-01A8-47E1-985E-879BF0EDCF91}">
      <dgm:prSet/>
      <dgm:spPr/>
      <dgm:t>
        <a:bodyPr/>
        <a:lstStyle/>
        <a:p>
          <a:endParaRPr lang="en-NZ"/>
        </a:p>
      </dgm:t>
    </dgm:pt>
    <dgm:pt modelId="{A08D8663-245A-491E-AD9A-2071D7DCCDA8}" type="pres">
      <dgm:prSet presAssocID="{EED44383-C652-427D-BFFE-70B2CD67BAFD}" presName="vert0" presStyleCnt="0">
        <dgm:presLayoutVars>
          <dgm:dir/>
          <dgm:animOne val="branch"/>
          <dgm:animLvl val="lvl"/>
        </dgm:presLayoutVars>
      </dgm:prSet>
      <dgm:spPr/>
    </dgm:pt>
    <dgm:pt modelId="{AC5AC058-AE5F-4C1E-86C5-EF571DDEB0A2}" type="pres">
      <dgm:prSet presAssocID="{455C889B-611B-4880-A277-9F15879C5F3B}" presName="thickLine" presStyleLbl="alignNode1" presStyleIdx="0" presStyleCnt="9"/>
      <dgm:spPr/>
    </dgm:pt>
    <dgm:pt modelId="{4412F427-C375-4068-8719-76EAF1CD923F}" type="pres">
      <dgm:prSet presAssocID="{455C889B-611B-4880-A277-9F15879C5F3B}" presName="horz1" presStyleCnt="0"/>
      <dgm:spPr/>
    </dgm:pt>
    <dgm:pt modelId="{49B04863-373A-4FDF-857E-7771E3DEA3D6}" type="pres">
      <dgm:prSet presAssocID="{455C889B-611B-4880-A277-9F15879C5F3B}" presName="tx1" presStyleLbl="revTx" presStyleIdx="0" presStyleCnt="9"/>
      <dgm:spPr/>
    </dgm:pt>
    <dgm:pt modelId="{CAB5CA59-3292-44B8-8E99-5EBAC16F043E}" type="pres">
      <dgm:prSet presAssocID="{455C889B-611B-4880-A277-9F15879C5F3B}" presName="vert1" presStyleCnt="0"/>
      <dgm:spPr/>
    </dgm:pt>
    <dgm:pt modelId="{21C77830-7E55-42E1-9C34-DF3FF6C05BB6}" type="pres">
      <dgm:prSet presAssocID="{F662539C-7418-4F02-BBC9-E4BCB938765F}" presName="thickLine" presStyleLbl="alignNode1" presStyleIdx="1" presStyleCnt="9"/>
      <dgm:spPr/>
    </dgm:pt>
    <dgm:pt modelId="{F83721FA-794A-4EEA-A1E9-658D6E94806B}" type="pres">
      <dgm:prSet presAssocID="{F662539C-7418-4F02-BBC9-E4BCB938765F}" presName="horz1" presStyleCnt="0"/>
      <dgm:spPr/>
    </dgm:pt>
    <dgm:pt modelId="{0F76FC3C-7593-40E9-BC3C-23EA579A5F03}" type="pres">
      <dgm:prSet presAssocID="{F662539C-7418-4F02-BBC9-E4BCB938765F}" presName="tx1" presStyleLbl="revTx" presStyleIdx="1" presStyleCnt="9"/>
      <dgm:spPr/>
    </dgm:pt>
    <dgm:pt modelId="{77585A82-1C40-4B1B-8634-64C6AE263DE9}" type="pres">
      <dgm:prSet presAssocID="{F662539C-7418-4F02-BBC9-E4BCB938765F}" presName="vert1" presStyleCnt="0"/>
      <dgm:spPr/>
    </dgm:pt>
    <dgm:pt modelId="{B4134CF0-6302-49CB-B549-1CB4ADF578D6}" type="pres">
      <dgm:prSet presAssocID="{68A0E48D-C5D2-4E7A-9CAA-705D971C9043}" presName="thickLine" presStyleLbl="alignNode1" presStyleIdx="2" presStyleCnt="9"/>
      <dgm:spPr/>
    </dgm:pt>
    <dgm:pt modelId="{383E0D8A-40E9-4CC6-A458-31BD5C630918}" type="pres">
      <dgm:prSet presAssocID="{68A0E48D-C5D2-4E7A-9CAA-705D971C9043}" presName="horz1" presStyleCnt="0"/>
      <dgm:spPr/>
    </dgm:pt>
    <dgm:pt modelId="{17C0489E-0424-41B3-BFBF-5AC2B7EACEEA}" type="pres">
      <dgm:prSet presAssocID="{68A0E48D-C5D2-4E7A-9CAA-705D971C9043}" presName="tx1" presStyleLbl="revTx" presStyleIdx="2" presStyleCnt="9"/>
      <dgm:spPr/>
    </dgm:pt>
    <dgm:pt modelId="{FA3064E6-7882-4904-9148-6A30D3377272}" type="pres">
      <dgm:prSet presAssocID="{68A0E48D-C5D2-4E7A-9CAA-705D971C9043}" presName="vert1" presStyleCnt="0"/>
      <dgm:spPr/>
    </dgm:pt>
    <dgm:pt modelId="{5EBFBA79-A728-43A1-96B3-395D8EDE4679}" type="pres">
      <dgm:prSet presAssocID="{6C003123-5443-46CE-A934-9005911544BD}" presName="thickLine" presStyleLbl="alignNode1" presStyleIdx="3" presStyleCnt="9"/>
      <dgm:spPr/>
    </dgm:pt>
    <dgm:pt modelId="{D53BA766-4980-4AA3-9136-1F1E27015881}" type="pres">
      <dgm:prSet presAssocID="{6C003123-5443-46CE-A934-9005911544BD}" presName="horz1" presStyleCnt="0"/>
      <dgm:spPr/>
    </dgm:pt>
    <dgm:pt modelId="{4F029F6F-EEE3-415D-B356-D85E879B67B7}" type="pres">
      <dgm:prSet presAssocID="{6C003123-5443-46CE-A934-9005911544BD}" presName="tx1" presStyleLbl="revTx" presStyleIdx="3" presStyleCnt="9"/>
      <dgm:spPr/>
    </dgm:pt>
    <dgm:pt modelId="{7C593439-688C-4EC8-A92A-98FF0C7ABF4D}" type="pres">
      <dgm:prSet presAssocID="{6C003123-5443-46CE-A934-9005911544BD}" presName="vert1" presStyleCnt="0"/>
      <dgm:spPr/>
    </dgm:pt>
    <dgm:pt modelId="{D119ACDA-D7A3-4529-9206-382CD6566E6A}" type="pres">
      <dgm:prSet presAssocID="{C9F34951-FC3B-4E42-B146-FF05F888A39C}" presName="thickLine" presStyleLbl="alignNode1" presStyleIdx="4" presStyleCnt="9"/>
      <dgm:spPr/>
    </dgm:pt>
    <dgm:pt modelId="{7D1A4704-3362-4B9B-A10D-09F4C2A6C8A6}" type="pres">
      <dgm:prSet presAssocID="{C9F34951-FC3B-4E42-B146-FF05F888A39C}" presName="horz1" presStyleCnt="0"/>
      <dgm:spPr/>
    </dgm:pt>
    <dgm:pt modelId="{C0EDDF81-8C94-4821-A54E-FEDAD8D914D7}" type="pres">
      <dgm:prSet presAssocID="{C9F34951-FC3B-4E42-B146-FF05F888A39C}" presName="tx1" presStyleLbl="revTx" presStyleIdx="4" presStyleCnt="9"/>
      <dgm:spPr/>
    </dgm:pt>
    <dgm:pt modelId="{270B295B-62F8-465C-BE42-D99067A07F10}" type="pres">
      <dgm:prSet presAssocID="{C9F34951-FC3B-4E42-B146-FF05F888A39C}" presName="vert1" presStyleCnt="0"/>
      <dgm:spPr/>
    </dgm:pt>
    <dgm:pt modelId="{3D03386B-6BD0-47B5-974A-49CE52523D9B}" type="pres">
      <dgm:prSet presAssocID="{3B30D919-E311-4027-BD62-B4BC7FB7CE83}" presName="thickLine" presStyleLbl="alignNode1" presStyleIdx="5" presStyleCnt="9"/>
      <dgm:spPr/>
    </dgm:pt>
    <dgm:pt modelId="{7647687E-6742-42AF-B3C1-C2703CE65F30}" type="pres">
      <dgm:prSet presAssocID="{3B30D919-E311-4027-BD62-B4BC7FB7CE83}" presName="horz1" presStyleCnt="0"/>
      <dgm:spPr/>
    </dgm:pt>
    <dgm:pt modelId="{2C0EF8F8-6301-4B26-8D85-B55FA3614803}" type="pres">
      <dgm:prSet presAssocID="{3B30D919-E311-4027-BD62-B4BC7FB7CE83}" presName="tx1" presStyleLbl="revTx" presStyleIdx="5" presStyleCnt="9"/>
      <dgm:spPr/>
    </dgm:pt>
    <dgm:pt modelId="{1EC477F8-6632-4197-A6A8-DFDBAA0C2C7E}" type="pres">
      <dgm:prSet presAssocID="{3B30D919-E311-4027-BD62-B4BC7FB7CE83}" presName="vert1" presStyleCnt="0"/>
      <dgm:spPr/>
    </dgm:pt>
    <dgm:pt modelId="{5ADB1A40-2ED9-4F20-A953-863F6C00D2B3}" type="pres">
      <dgm:prSet presAssocID="{D783FEF6-998F-49B2-871A-43F9572320E0}" presName="thickLine" presStyleLbl="alignNode1" presStyleIdx="6" presStyleCnt="9"/>
      <dgm:spPr/>
    </dgm:pt>
    <dgm:pt modelId="{7CF310BB-4CC3-4BA7-AB4D-8EABE0F23F16}" type="pres">
      <dgm:prSet presAssocID="{D783FEF6-998F-49B2-871A-43F9572320E0}" presName="horz1" presStyleCnt="0"/>
      <dgm:spPr/>
    </dgm:pt>
    <dgm:pt modelId="{AC90F6D5-154F-4290-B80B-E4DCBE3F932F}" type="pres">
      <dgm:prSet presAssocID="{D783FEF6-998F-49B2-871A-43F9572320E0}" presName="tx1" presStyleLbl="revTx" presStyleIdx="6" presStyleCnt="9"/>
      <dgm:spPr/>
    </dgm:pt>
    <dgm:pt modelId="{6CA46214-CE98-4DA4-B491-54A78B353B2C}" type="pres">
      <dgm:prSet presAssocID="{D783FEF6-998F-49B2-871A-43F9572320E0}" presName="vert1" presStyleCnt="0"/>
      <dgm:spPr/>
    </dgm:pt>
    <dgm:pt modelId="{3EA3E3E7-FBB0-4AD9-B711-1FF7616EBB9A}" type="pres">
      <dgm:prSet presAssocID="{F5EBFD36-58AA-4B4A-94E1-32D8536DC90D}" presName="thickLine" presStyleLbl="alignNode1" presStyleIdx="7" presStyleCnt="9"/>
      <dgm:spPr/>
    </dgm:pt>
    <dgm:pt modelId="{CD8857A3-CDE7-4770-BB98-9D686EAC920A}" type="pres">
      <dgm:prSet presAssocID="{F5EBFD36-58AA-4B4A-94E1-32D8536DC90D}" presName="horz1" presStyleCnt="0"/>
      <dgm:spPr/>
    </dgm:pt>
    <dgm:pt modelId="{9F47246A-C660-47EC-8762-D2BE3498C470}" type="pres">
      <dgm:prSet presAssocID="{F5EBFD36-58AA-4B4A-94E1-32D8536DC90D}" presName="tx1" presStyleLbl="revTx" presStyleIdx="7" presStyleCnt="9"/>
      <dgm:spPr/>
    </dgm:pt>
    <dgm:pt modelId="{7275CC2B-776D-4DED-A6E9-B7FF7FF3A020}" type="pres">
      <dgm:prSet presAssocID="{F5EBFD36-58AA-4B4A-94E1-32D8536DC90D}" presName="vert1" presStyleCnt="0"/>
      <dgm:spPr/>
    </dgm:pt>
    <dgm:pt modelId="{DA66939A-551B-4B48-81F3-D76EB74BF4DE}" type="pres">
      <dgm:prSet presAssocID="{9A285A80-9036-4773-AEA0-BFD63F9C2AFB}" presName="thickLine" presStyleLbl="alignNode1" presStyleIdx="8" presStyleCnt="9"/>
      <dgm:spPr/>
    </dgm:pt>
    <dgm:pt modelId="{C11E418E-19DF-4FA0-8A9C-643A37715686}" type="pres">
      <dgm:prSet presAssocID="{9A285A80-9036-4773-AEA0-BFD63F9C2AFB}" presName="horz1" presStyleCnt="0"/>
      <dgm:spPr/>
    </dgm:pt>
    <dgm:pt modelId="{F2A0A35F-ECF5-4024-B055-FC03A752BE53}" type="pres">
      <dgm:prSet presAssocID="{9A285A80-9036-4773-AEA0-BFD63F9C2AFB}" presName="tx1" presStyleLbl="revTx" presStyleIdx="8" presStyleCnt="9"/>
      <dgm:spPr/>
    </dgm:pt>
    <dgm:pt modelId="{052625F0-D0CC-4878-960A-41E5A3B74DB0}" type="pres">
      <dgm:prSet presAssocID="{9A285A80-9036-4773-AEA0-BFD63F9C2AFB}" presName="vert1" presStyleCnt="0"/>
      <dgm:spPr/>
    </dgm:pt>
  </dgm:ptLst>
  <dgm:cxnLst>
    <dgm:cxn modelId="{E3C81606-AAA6-4E00-8497-E51494964E12}" srcId="{EED44383-C652-427D-BFFE-70B2CD67BAFD}" destId="{9A285A80-9036-4773-AEA0-BFD63F9C2AFB}" srcOrd="8" destOrd="0" parTransId="{0FFB1972-F56F-4B6F-B791-6BCA884AC4A2}" sibTransId="{17B81C86-02FA-49D1-8602-F4485A9E8ECE}"/>
    <dgm:cxn modelId="{B8656F10-F657-4E64-A859-FA60F57A4B5C}" type="presOf" srcId="{68A0E48D-C5D2-4E7A-9CAA-705D971C9043}" destId="{17C0489E-0424-41B3-BFBF-5AC2B7EACEEA}" srcOrd="0" destOrd="0" presId="urn:microsoft.com/office/officeart/2008/layout/LinedList"/>
    <dgm:cxn modelId="{642F0F24-DB9D-4008-B049-8A81D4D73142}" srcId="{EED44383-C652-427D-BFFE-70B2CD67BAFD}" destId="{F662539C-7418-4F02-BBC9-E4BCB938765F}" srcOrd="1" destOrd="0" parTransId="{767855AC-4DA3-4ED5-B6DC-13A70A7EA8E0}" sibTransId="{D95FB1D7-48F2-401E-BDB5-9FB42FCA4E5B}"/>
    <dgm:cxn modelId="{8DA02426-90FB-47AC-8F41-5E45D57C5BAA}" type="presOf" srcId="{EED44383-C652-427D-BFFE-70B2CD67BAFD}" destId="{A08D8663-245A-491E-AD9A-2071D7DCCDA8}" srcOrd="0" destOrd="0" presId="urn:microsoft.com/office/officeart/2008/layout/LinedList"/>
    <dgm:cxn modelId="{89D8483C-095F-4A37-BAEC-95A6EDB0FEA1}" type="presOf" srcId="{D783FEF6-998F-49B2-871A-43F9572320E0}" destId="{AC90F6D5-154F-4290-B80B-E4DCBE3F932F}" srcOrd="0" destOrd="0" presId="urn:microsoft.com/office/officeart/2008/layout/LinedList"/>
    <dgm:cxn modelId="{7719D53C-A9A3-4392-A7A5-AC4124CEA887}" srcId="{EED44383-C652-427D-BFFE-70B2CD67BAFD}" destId="{3B30D919-E311-4027-BD62-B4BC7FB7CE83}" srcOrd="5" destOrd="0" parTransId="{4A585C71-8C5E-4BE9-AAFA-093AC8520E4A}" sibTransId="{FFA446CF-1F5A-45FC-9F42-B9ED843BFE69}"/>
    <dgm:cxn modelId="{7DAFDD41-3DA0-423B-8DE4-861BF9D0ED09}" type="presOf" srcId="{F5EBFD36-58AA-4B4A-94E1-32D8536DC90D}" destId="{9F47246A-C660-47EC-8762-D2BE3498C470}" srcOrd="0" destOrd="0" presId="urn:microsoft.com/office/officeart/2008/layout/LinedList"/>
    <dgm:cxn modelId="{11063C72-B840-478B-A832-32B3E7DCB368}" srcId="{EED44383-C652-427D-BFFE-70B2CD67BAFD}" destId="{F5EBFD36-58AA-4B4A-94E1-32D8536DC90D}" srcOrd="7" destOrd="0" parTransId="{CF932511-8D1A-4263-ADF9-5C3E7A98A714}" sibTransId="{90005C42-E13A-47BC-B2E9-1443F31030A7}"/>
    <dgm:cxn modelId="{7AD91656-51FA-4D29-9320-2970D0C2F164}" type="presOf" srcId="{455C889B-611B-4880-A277-9F15879C5F3B}" destId="{49B04863-373A-4FDF-857E-7771E3DEA3D6}" srcOrd="0" destOrd="0" presId="urn:microsoft.com/office/officeart/2008/layout/LinedList"/>
    <dgm:cxn modelId="{9A8A9E59-29DF-46C8-A173-F0DC8531ED53}" type="presOf" srcId="{9A285A80-9036-4773-AEA0-BFD63F9C2AFB}" destId="{F2A0A35F-ECF5-4024-B055-FC03A752BE53}" srcOrd="0" destOrd="0" presId="urn:microsoft.com/office/officeart/2008/layout/LinedList"/>
    <dgm:cxn modelId="{263D107B-D485-4164-AD0D-AC03A654DAC2}" type="presOf" srcId="{3B30D919-E311-4027-BD62-B4BC7FB7CE83}" destId="{2C0EF8F8-6301-4B26-8D85-B55FA3614803}" srcOrd="0" destOrd="0" presId="urn:microsoft.com/office/officeart/2008/layout/LinedList"/>
    <dgm:cxn modelId="{1CE3747B-D6B3-49A7-B2C0-5160A6A45C0F}" srcId="{EED44383-C652-427D-BFFE-70B2CD67BAFD}" destId="{68A0E48D-C5D2-4E7A-9CAA-705D971C9043}" srcOrd="2" destOrd="0" parTransId="{E8514DCB-85A4-427A-834F-5CD04BE27086}" sibTransId="{3241112C-00F1-4070-8D46-2BF364FF75B7}"/>
    <dgm:cxn modelId="{07228285-B94A-4C50-A8B4-3E003D35B4BD}" type="presOf" srcId="{C9F34951-FC3B-4E42-B146-FF05F888A39C}" destId="{C0EDDF81-8C94-4821-A54E-FEDAD8D914D7}" srcOrd="0" destOrd="0" presId="urn:microsoft.com/office/officeart/2008/layout/LinedList"/>
    <dgm:cxn modelId="{EB080C92-6149-44B3-A3CE-A13568F123FF}" srcId="{EED44383-C652-427D-BFFE-70B2CD67BAFD}" destId="{6C003123-5443-46CE-A934-9005911544BD}" srcOrd="3" destOrd="0" parTransId="{33BA7F63-32F1-4968-94CA-8350E9F4CB5B}" sibTransId="{96C4B976-1E53-45A9-8BD9-26AB2DABB002}"/>
    <dgm:cxn modelId="{055852CD-01A8-47E1-985E-879BF0EDCF91}" srcId="{EED44383-C652-427D-BFFE-70B2CD67BAFD}" destId="{C9F34951-FC3B-4E42-B146-FF05F888A39C}" srcOrd="4" destOrd="0" parTransId="{58515B11-22E0-4D6D-A956-2A6CF641656B}" sibTransId="{061B6236-8D01-48C4-8A9E-422C5896DD9D}"/>
    <dgm:cxn modelId="{73A24ED1-C243-4A29-BF97-4748495E990B}" srcId="{EED44383-C652-427D-BFFE-70B2CD67BAFD}" destId="{D783FEF6-998F-49B2-871A-43F9572320E0}" srcOrd="6" destOrd="0" parTransId="{1FF8A5A8-D86D-4B38-A4F0-23DE2CCB07C0}" sibTransId="{420D6371-1751-49AF-B140-AEB46E9521EA}"/>
    <dgm:cxn modelId="{94E94FDD-5D64-412F-8527-473DA237FF74}" type="presOf" srcId="{6C003123-5443-46CE-A934-9005911544BD}" destId="{4F029F6F-EEE3-415D-B356-D85E879B67B7}" srcOrd="0" destOrd="0" presId="urn:microsoft.com/office/officeart/2008/layout/LinedList"/>
    <dgm:cxn modelId="{CB713DE5-3A84-4E53-B35C-A694B701BD15}" type="presOf" srcId="{F662539C-7418-4F02-BBC9-E4BCB938765F}" destId="{0F76FC3C-7593-40E9-BC3C-23EA579A5F03}" srcOrd="0" destOrd="0" presId="urn:microsoft.com/office/officeart/2008/layout/LinedList"/>
    <dgm:cxn modelId="{AC2FF5F0-1242-401C-9963-9C73657BFBF3}" srcId="{EED44383-C652-427D-BFFE-70B2CD67BAFD}" destId="{455C889B-611B-4880-A277-9F15879C5F3B}" srcOrd="0" destOrd="0" parTransId="{BF76D477-22E3-495C-89DE-3A8473D044BF}" sibTransId="{CAD69E73-C81F-4B7C-A31E-59C7111647C2}"/>
    <dgm:cxn modelId="{8C2CA9A6-9B9D-4C75-9497-B2ACCBCD06A4}" type="presParOf" srcId="{A08D8663-245A-491E-AD9A-2071D7DCCDA8}" destId="{AC5AC058-AE5F-4C1E-86C5-EF571DDEB0A2}" srcOrd="0" destOrd="0" presId="urn:microsoft.com/office/officeart/2008/layout/LinedList"/>
    <dgm:cxn modelId="{ED8AD65D-9EEC-4407-9C5C-453203644396}" type="presParOf" srcId="{A08D8663-245A-491E-AD9A-2071D7DCCDA8}" destId="{4412F427-C375-4068-8719-76EAF1CD923F}" srcOrd="1" destOrd="0" presId="urn:microsoft.com/office/officeart/2008/layout/LinedList"/>
    <dgm:cxn modelId="{80C8CDAE-CF1C-40BD-AE6B-B1D2EEF13E7E}" type="presParOf" srcId="{4412F427-C375-4068-8719-76EAF1CD923F}" destId="{49B04863-373A-4FDF-857E-7771E3DEA3D6}" srcOrd="0" destOrd="0" presId="urn:microsoft.com/office/officeart/2008/layout/LinedList"/>
    <dgm:cxn modelId="{A8B92842-6B11-4DFF-9F16-60E3C360D2B7}" type="presParOf" srcId="{4412F427-C375-4068-8719-76EAF1CD923F}" destId="{CAB5CA59-3292-44B8-8E99-5EBAC16F043E}" srcOrd="1" destOrd="0" presId="urn:microsoft.com/office/officeart/2008/layout/LinedList"/>
    <dgm:cxn modelId="{BC20AC37-215C-456A-A80E-1E77718E1CE1}" type="presParOf" srcId="{A08D8663-245A-491E-AD9A-2071D7DCCDA8}" destId="{21C77830-7E55-42E1-9C34-DF3FF6C05BB6}" srcOrd="2" destOrd="0" presId="urn:microsoft.com/office/officeart/2008/layout/LinedList"/>
    <dgm:cxn modelId="{3AEDF5B2-03F8-414A-B372-2939BAC86A40}" type="presParOf" srcId="{A08D8663-245A-491E-AD9A-2071D7DCCDA8}" destId="{F83721FA-794A-4EEA-A1E9-658D6E94806B}" srcOrd="3" destOrd="0" presId="urn:microsoft.com/office/officeart/2008/layout/LinedList"/>
    <dgm:cxn modelId="{39CF8F1D-9DC0-4873-A4BA-D4F2A11121CC}" type="presParOf" srcId="{F83721FA-794A-4EEA-A1E9-658D6E94806B}" destId="{0F76FC3C-7593-40E9-BC3C-23EA579A5F03}" srcOrd="0" destOrd="0" presId="urn:microsoft.com/office/officeart/2008/layout/LinedList"/>
    <dgm:cxn modelId="{9EBE64B8-75EA-4989-A640-2F8FC195E358}" type="presParOf" srcId="{F83721FA-794A-4EEA-A1E9-658D6E94806B}" destId="{77585A82-1C40-4B1B-8634-64C6AE263DE9}" srcOrd="1" destOrd="0" presId="urn:microsoft.com/office/officeart/2008/layout/LinedList"/>
    <dgm:cxn modelId="{D5CE0C2F-DBEC-4A2F-A909-3A8B41E81AD3}" type="presParOf" srcId="{A08D8663-245A-491E-AD9A-2071D7DCCDA8}" destId="{B4134CF0-6302-49CB-B549-1CB4ADF578D6}" srcOrd="4" destOrd="0" presId="urn:microsoft.com/office/officeart/2008/layout/LinedList"/>
    <dgm:cxn modelId="{66C0CCD7-FC2A-4B4F-B823-525350C0CEE9}" type="presParOf" srcId="{A08D8663-245A-491E-AD9A-2071D7DCCDA8}" destId="{383E0D8A-40E9-4CC6-A458-31BD5C630918}" srcOrd="5" destOrd="0" presId="urn:microsoft.com/office/officeart/2008/layout/LinedList"/>
    <dgm:cxn modelId="{96E1F4E0-48F8-432B-B5F9-1D761411B7C3}" type="presParOf" srcId="{383E0D8A-40E9-4CC6-A458-31BD5C630918}" destId="{17C0489E-0424-41B3-BFBF-5AC2B7EACEEA}" srcOrd="0" destOrd="0" presId="urn:microsoft.com/office/officeart/2008/layout/LinedList"/>
    <dgm:cxn modelId="{0D1DC825-4BD0-4EBD-B14E-39C39BF179B7}" type="presParOf" srcId="{383E0D8A-40E9-4CC6-A458-31BD5C630918}" destId="{FA3064E6-7882-4904-9148-6A30D3377272}" srcOrd="1" destOrd="0" presId="urn:microsoft.com/office/officeart/2008/layout/LinedList"/>
    <dgm:cxn modelId="{62B71C37-CB22-410A-84C5-037205295D5F}" type="presParOf" srcId="{A08D8663-245A-491E-AD9A-2071D7DCCDA8}" destId="{5EBFBA79-A728-43A1-96B3-395D8EDE4679}" srcOrd="6" destOrd="0" presId="urn:microsoft.com/office/officeart/2008/layout/LinedList"/>
    <dgm:cxn modelId="{6BF181E8-134F-41AA-9ABC-2987BC2E4ECF}" type="presParOf" srcId="{A08D8663-245A-491E-AD9A-2071D7DCCDA8}" destId="{D53BA766-4980-4AA3-9136-1F1E27015881}" srcOrd="7" destOrd="0" presId="urn:microsoft.com/office/officeart/2008/layout/LinedList"/>
    <dgm:cxn modelId="{3C327D18-4DCE-4AF7-8F43-068705FA4983}" type="presParOf" srcId="{D53BA766-4980-4AA3-9136-1F1E27015881}" destId="{4F029F6F-EEE3-415D-B356-D85E879B67B7}" srcOrd="0" destOrd="0" presId="urn:microsoft.com/office/officeart/2008/layout/LinedList"/>
    <dgm:cxn modelId="{EA0E7FAF-AF7A-4B4A-84E1-4A2F6FC0E26A}" type="presParOf" srcId="{D53BA766-4980-4AA3-9136-1F1E27015881}" destId="{7C593439-688C-4EC8-A92A-98FF0C7ABF4D}" srcOrd="1" destOrd="0" presId="urn:microsoft.com/office/officeart/2008/layout/LinedList"/>
    <dgm:cxn modelId="{FC1C88D4-74AA-4E82-911E-29B195448BF7}" type="presParOf" srcId="{A08D8663-245A-491E-AD9A-2071D7DCCDA8}" destId="{D119ACDA-D7A3-4529-9206-382CD6566E6A}" srcOrd="8" destOrd="0" presId="urn:microsoft.com/office/officeart/2008/layout/LinedList"/>
    <dgm:cxn modelId="{D011F46B-468F-4120-842A-A6D4A80BACBF}" type="presParOf" srcId="{A08D8663-245A-491E-AD9A-2071D7DCCDA8}" destId="{7D1A4704-3362-4B9B-A10D-09F4C2A6C8A6}" srcOrd="9" destOrd="0" presId="urn:microsoft.com/office/officeart/2008/layout/LinedList"/>
    <dgm:cxn modelId="{4F60D6DC-15EA-46C1-AC31-843A3415768B}" type="presParOf" srcId="{7D1A4704-3362-4B9B-A10D-09F4C2A6C8A6}" destId="{C0EDDF81-8C94-4821-A54E-FEDAD8D914D7}" srcOrd="0" destOrd="0" presId="urn:microsoft.com/office/officeart/2008/layout/LinedList"/>
    <dgm:cxn modelId="{FF1266EC-CB38-41FB-AE59-78F78C658761}" type="presParOf" srcId="{7D1A4704-3362-4B9B-A10D-09F4C2A6C8A6}" destId="{270B295B-62F8-465C-BE42-D99067A07F10}" srcOrd="1" destOrd="0" presId="urn:microsoft.com/office/officeart/2008/layout/LinedList"/>
    <dgm:cxn modelId="{F411B3EF-EF2F-4CAD-9799-3E34278D0150}" type="presParOf" srcId="{A08D8663-245A-491E-AD9A-2071D7DCCDA8}" destId="{3D03386B-6BD0-47B5-974A-49CE52523D9B}" srcOrd="10" destOrd="0" presId="urn:microsoft.com/office/officeart/2008/layout/LinedList"/>
    <dgm:cxn modelId="{32243054-CBBD-4727-91B5-71EEBE1E2823}" type="presParOf" srcId="{A08D8663-245A-491E-AD9A-2071D7DCCDA8}" destId="{7647687E-6742-42AF-B3C1-C2703CE65F30}" srcOrd="11" destOrd="0" presId="urn:microsoft.com/office/officeart/2008/layout/LinedList"/>
    <dgm:cxn modelId="{20E1BD96-025A-471C-A39C-AD3C06EFCC19}" type="presParOf" srcId="{7647687E-6742-42AF-B3C1-C2703CE65F30}" destId="{2C0EF8F8-6301-4B26-8D85-B55FA3614803}" srcOrd="0" destOrd="0" presId="urn:microsoft.com/office/officeart/2008/layout/LinedList"/>
    <dgm:cxn modelId="{778316F7-7BFD-4E49-AF2F-DAAA1A4D97DC}" type="presParOf" srcId="{7647687E-6742-42AF-B3C1-C2703CE65F30}" destId="{1EC477F8-6632-4197-A6A8-DFDBAA0C2C7E}" srcOrd="1" destOrd="0" presId="urn:microsoft.com/office/officeart/2008/layout/LinedList"/>
    <dgm:cxn modelId="{4D406197-9A09-4528-8F32-979C18CD5EE7}" type="presParOf" srcId="{A08D8663-245A-491E-AD9A-2071D7DCCDA8}" destId="{5ADB1A40-2ED9-4F20-A953-863F6C00D2B3}" srcOrd="12" destOrd="0" presId="urn:microsoft.com/office/officeart/2008/layout/LinedList"/>
    <dgm:cxn modelId="{6B2936F4-F61B-4E20-B6C3-986F05D7F82E}" type="presParOf" srcId="{A08D8663-245A-491E-AD9A-2071D7DCCDA8}" destId="{7CF310BB-4CC3-4BA7-AB4D-8EABE0F23F16}" srcOrd="13" destOrd="0" presId="urn:microsoft.com/office/officeart/2008/layout/LinedList"/>
    <dgm:cxn modelId="{20097B85-F724-47EA-8EEE-C8F40DF5F500}" type="presParOf" srcId="{7CF310BB-4CC3-4BA7-AB4D-8EABE0F23F16}" destId="{AC90F6D5-154F-4290-B80B-E4DCBE3F932F}" srcOrd="0" destOrd="0" presId="urn:microsoft.com/office/officeart/2008/layout/LinedList"/>
    <dgm:cxn modelId="{417589DB-0EBB-4216-B636-2125E0F17FC1}" type="presParOf" srcId="{7CF310BB-4CC3-4BA7-AB4D-8EABE0F23F16}" destId="{6CA46214-CE98-4DA4-B491-54A78B353B2C}" srcOrd="1" destOrd="0" presId="urn:microsoft.com/office/officeart/2008/layout/LinedList"/>
    <dgm:cxn modelId="{DD10354A-1FF1-488A-B7D2-2596ED3E6F50}" type="presParOf" srcId="{A08D8663-245A-491E-AD9A-2071D7DCCDA8}" destId="{3EA3E3E7-FBB0-4AD9-B711-1FF7616EBB9A}" srcOrd="14" destOrd="0" presId="urn:microsoft.com/office/officeart/2008/layout/LinedList"/>
    <dgm:cxn modelId="{5AE13CED-62A2-4922-9830-52E5743DE0A3}" type="presParOf" srcId="{A08D8663-245A-491E-AD9A-2071D7DCCDA8}" destId="{CD8857A3-CDE7-4770-BB98-9D686EAC920A}" srcOrd="15" destOrd="0" presId="urn:microsoft.com/office/officeart/2008/layout/LinedList"/>
    <dgm:cxn modelId="{3E17FCC3-A4C3-4E64-BAFB-5097376BD777}" type="presParOf" srcId="{CD8857A3-CDE7-4770-BB98-9D686EAC920A}" destId="{9F47246A-C660-47EC-8762-D2BE3498C470}" srcOrd="0" destOrd="0" presId="urn:microsoft.com/office/officeart/2008/layout/LinedList"/>
    <dgm:cxn modelId="{064D850B-25E4-41DD-859C-B0E8A1B07BE1}" type="presParOf" srcId="{CD8857A3-CDE7-4770-BB98-9D686EAC920A}" destId="{7275CC2B-776D-4DED-A6E9-B7FF7FF3A020}" srcOrd="1" destOrd="0" presId="urn:microsoft.com/office/officeart/2008/layout/LinedList"/>
    <dgm:cxn modelId="{5A7DFFB4-830B-43F9-85A5-0D1B43783618}" type="presParOf" srcId="{A08D8663-245A-491E-AD9A-2071D7DCCDA8}" destId="{DA66939A-551B-4B48-81F3-D76EB74BF4DE}" srcOrd="16" destOrd="0" presId="urn:microsoft.com/office/officeart/2008/layout/LinedList"/>
    <dgm:cxn modelId="{73A6ED4A-A2CA-4F29-93D6-961AFF40A93C}" type="presParOf" srcId="{A08D8663-245A-491E-AD9A-2071D7DCCDA8}" destId="{C11E418E-19DF-4FA0-8A9C-643A37715686}" srcOrd="17" destOrd="0" presId="urn:microsoft.com/office/officeart/2008/layout/LinedList"/>
    <dgm:cxn modelId="{8CE09DB5-ADFA-4960-9490-0B80D7EA61AA}" type="presParOf" srcId="{C11E418E-19DF-4FA0-8A9C-643A37715686}" destId="{F2A0A35F-ECF5-4024-B055-FC03A752BE53}" srcOrd="0" destOrd="0" presId="urn:microsoft.com/office/officeart/2008/layout/LinedList"/>
    <dgm:cxn modelId="{C9DF21FB-FAFC-4339-9408-3E3FE6CBE064}" type="presParOf" srcId="{C11E418E-19DF-4FA0-8A9C-643A37715686}" destId="{052625F0-D0CC-4878-960A-41E5A3B74DB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ADE0D4-CF69-4528-89C5-44CBD02B385A}"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8B15F858-721E-4B71-93D8-905E8F1B53E0}">
      <dgm:prSet custT="1"/>
      <dgm:spPr/>
      <dgm:t>
        <a:bodyPr/>
        <a:lstStyle/>
        <a:p>
          <a:pPr algn="ctr"/>
          <a:r>
            <a:rPr lang="en-US" sz="2000" dirty="0"/>
            <a:t>Ability to </a:t>
          </a:r>
          <a:r>
            <a:rPr lang="en-US" sz="2000" dirty="0" err="1"/>
            <a:t>utilise</a:t>
          </a:r>
          <a:r>
            <a:rPr lang="en-US" sz="2000" dirty="0"/>
            <a:t> pre-trained knowledge which enables understanding of language</a:t>
          </a:r>
        </a:p>
      </dgm:t>
    </dgm:pt>
    <dgm:pt modelId="{0275DF1F-96BD-4D6E-AB45-CB0407A4F7EF}" type="parTrans" cxnId="{564F3F7C-DEB1-452C-B84B-C3A2F72B1F39}">
      <dgm:prSet/>
      <dgm:spPr/>
      <dgm:t>
        <a:bodyPr/>
        <a:lstStyle/>
        <a:p>
          <a:endParaRPr lang="en-US"/>
        </a:p>
      </dgm:t>
    </dgm:pt>
    <dgm:pt modelId="{04DB9EBD-0D40-4D11-8FEC-F2F14B448AFC}" type="sibTrans" cxnId="{564F3F7C-DEB1-452C-B84B-C3A2F72B1F39}">
      <dgm:prSet phldrT="1"/>
      <dgm:spPr/>
      <dgm:t>
        <a:bodyPr/>
        <a:lstStyle/>
        <a:p>
          <a:r>
            <a:rPr lang="en-US"/>
            <a:t>1</a:t>
          </a:r>
        </a:p>
      </dgm:t>
    </dgm:pt>
    <dgm:pt modelId="{D7E0EFD4-F3C5-4C96-B9DF-50C694E22C55}">
      <dgm:prSet custT="1"/>
      <dgm:spPr/>
      <dgm:t>
        <a:bodyPr/>
        <a:lstStyle/>
        <a:p>
          <a:pPr algn="ctr"/>
          <a:r>
            <a:rPr lang="en-US" sz="2000" dirty="0"/>
            <a:t>Can change domains and knowledge base without retraining the entire model</a:t>
          </a:r>
        </a:p>
      </dgm:t>
    </dgm:pt>
    <dgm:pt modelId="{0A769CA5-876C-4F4B-A47F-1BED3E03ADA6}" type="parTrans" cxnId="{2B4D4B06-217D-42BA-B0C1-BDB39AB58F1D}">
      <dgm:prSet/>
      <dgm:spPr/>
      <dgm:t>
        <a:bodyPr/>
        <a:lstStyle/>
        <a:p>
          <a:endParaRPr lang="en-US"/>
        </a:p>
      </dgm:t>
    </dgm:pt>
    <dgm:pt modelId="{4DFFDA41-4AB1-4AEB-A233-88A0EEFD4C48}" type="sibTrans" cxnId="{2B4D4B06-217D-42BA-B0C1-BDB39AB58F1D}">
      <dgm:prSet phldrT="2"/>
      <dgm:spPr/>
      <dgm:t>
        <a:bodyPr/>
        <a:lstStyle/>
        <a:p>
          <a:r>
            <a:rPr lang="en-US"/>
            <a:t>2</a:t>
          </a:r>
        </a:p>
      </dgm:t>
    </dgm:pt>
    <dgm:pt modelId="{56E3F2BB-B61B-4DFA-A57D-C5125AAEBE68}">
      <dgm:prSet custT="1"/>
      <dgm:spPr/>
      <dgm:t>
        <a:bodyPr/>
        <a:lstStyle/>
        <a:p>
          <a:pPr algn="ctr"/>
          <a:r>
            <a:rPr lang="en-US" sz="2000" dirty="0"/>
            <a:t>Greater interpretability and minimal hallucinations</a:t>
          </a:r>
        </a:p>
      </dgm:t>
    </dgm:pt>
    <dgm:pt modelId="{0FA33BB6-63CE-43B8-87FB-56DC821594D1}" type="parTrans" cxnId="{F6F8D711-E8A8-4409-8AA6-605625972A8C}">
      <dgm:prSet/>
      <dgm:spPr/>
      <dgm:t>
        <a:bodyPr/>
        <a:lstStyle/>
        <a:p>
          <a:endParaRPr lang="en-US"/>
        </a:p>
      </dgm:t>
    </dgm:pt>
    <dgm:pt modelId="{9237FCE6-183E-4CD0-B6B8-69FCA1F39ACC}" type="sibTrans" cxnId="{F6F8D711-E8A8-4409-8AA6-605625972A8C}">
      <dgm:prSet phldrT="3"/>
      <dgm:spPr/>
      <dgm:t>
        <a:bodyPr/>
        <a:lstStyle/>
        <a:p>
          <a:r>
            <a:rPr lang="en-US"/>
            <a:t>3</a:t>
          </a:r>
        </a:p>
      </dgm:t>
    </dgm:pt>
    <dgm:pt modelId="{1740FA6E-351F-40B0-BBE3-C9DE55E6F41C}" type="pres">
      <dgm:prSet presAssocID="{27ADE0D4-CF69-4528-89C5-44CBD02B385A}" presName="Name0" presStyleCnt="0">
        <dgm:presLayoutVars>
          <dgm:animLvl val="lvl"/>
          <dgm:resizeHandles val="exact"/>
        </dgm:presLayoutVars>
      </dgm:prSet>
      <dgm:spPr/>
    </dgm:pt>
    <dgm:pt modelId="{0AC73B69-0562-4398-B654-69DD97002ADC}" type="pres">
      <dgm:prSet presAssocID="{8B15F858-721E-4B71-93D8-905E8F1B53E0}" presName="compositeNode" presStyleCnt="0">
        <dgm:presLayoutVars>
          <dgm:bulletEnabled val="1"/>
        </dgm:presLayoutVars>
      </dgm:prSet>
      <dgm:spPr/>
    </dgm:pt>
    <dgm:pt modelId="{841F4C45-9673-416A-AE68-AE9343F7EE12}" type="pres">
      <dgm:prSet presAssocID="{8B15F858-721E-4B71-93D8-905E8F1B53E0}" presName="bgRect" presStyleLbl="bgAccFollowNode1" presStyleIdx="0" presStyleCnt="3"/>
      <dgm:spPr/>
    </dgm:pt>
    <dgm:pt modelId="{1B493457-562A-466B-B1D9-7E40ED3DB439}" type="pres">
      <dgm:prSet presAssocID="{04DB9EBD-0D40-4D11-8FEC-F2F14B448AFC}" presName="sibTransNodeCircle" presStyleLbl="alignNode1" presStyleIdx="0" presStyleCnt="6">
        <dgm:presLayoutVars>
          <dgm:chMax val="0"/>
          <dgm:bulletEnabled/>
        </dgm:presLayoutVars>
      </dgm:prSet>
      <dgm:spPr/>
    </dgm:pt>
    <dgm:pt modelId="{D00E311B-B342-45BC-BC1D-62A9294720B2}" type="pres">
      <dgm:prSet presAssocID="{8B15F858-721E-4B71-93D8-905E8F1B53E0}" presName="bottomLine" presStyleLbl="alignNode1" presStyleIdx="1" presStyleCnt="6">
        <dgm:presLayoutVars/>
      </dgm:prSet>
      <dgm:spPr/>
    </dgm:pt>
    <dgm:pt modelId="{7A393EE6-3043-4226-89DA-2FB79338CE3D}" type="pres">
      <dgm:prSet presAssocID="{8B15F858-721E-4B71-93D8-905E8F1B53E0}" presName="nodeText" presStyleLbl="bgAccFollowNode1" presStyleIdx="0" presStyleCnt="3">
        <dgm:presLayoutVars>
          <dgm:bulletEnabled val="1"/>
        </dgm:presLayoutVars>
      </dgm:prSet>
      <dgm:spPr/>
    </dgm:pt>
    <dgm:pt modelId="{FCFE38A5-9895-456C-AF57-BE7392AE51B1}" type="pres">
      <dgm:prSet presAssocID="{04DB9EBD-0D40-4D11-8FEC-F2F14B448AFC}" presName="sibTrans" presStyleCnt="0"/>
      <dgm:spPr/>
    </dgm:pt>
    <dgm:pt modelId="{6517E678-5096-433B-A244-9FB55505FC7D}" type="pres">
      <dgm:prSet presAssocID="{D7E0EFD4-F3C5-4C96-B9DF-50C694E22C55}" presName="compositeNode" presStyleCnt="0">
        <dgm:presLayoutVars>
          <dgm:bulletEnabled val="1"/>
        </dgm:presLayoutVars>
      </dgm:prSet>
      <dgm:spPr/>
    </dgm:pt>
    <dgm:pt modelId="{27CB2FD8-EE72-4C33-98C8-4E58ED118A71}" type="pres">
      <dgm:prSet presAssocID="{D7E0EFD4-F3C5-4C96-B9DF-50C694E22C55}" presName="bgRect" presStyleLbl="bgAccFollowNode1" presStyleIdx="1" presStyleCnt="3"/>
      <dgm:spPr/>
    </dgm:pt>
    <dgm:pt modelId="{02173434-69E5-474F-8135-8CCCFF98873B}" type="pres">
      <dgm:prSet presAssocID="{4DFFDA41-4AB1-4AEB-A233-88A0EEFD4C48}" presName="sibTransNodeCircle" presStyleLbl="alignNode1" presStyleIdx="2" presStyleCnt="6">
        <dgm:presLayoutVars>
          <dgm:chMax val="0"/>
          <dgm:bulletEnabled/>
        </dgm:presLayoutVars>
      </dgm:prSet>
      <dgm:spPr/>
    </dgm:pt>
    <dgm:pt modelId="{5DE5D65C-CD80-46D6-A74D-DEC5DA22D85C}" type="pres">
      <dgm:prSet presAssocID="{D7E0EFD4-F3C5-4C96-B9DF-50C694E22C55}" presName="bottomLine" presStyleLbl="alignNode1" presStyleIdx="3" presStyleCnt="6">
        <dgm:presLayoutVars/>
      </dgm:prSet>
      <dgm:spPr/>
    </dgm:pt>
    <dgm:pt modelId="{D1DB30E9-FB96-4069-976E-8CBC4712CBD9}" type="pres">
      <dgm:prSet presAssocID="{D7E0EFD4-F3C5-4C96-B9DF-50C694E22C55}" presName="nodeText" presStyleLbl="bgAccFollowNode1" presStyleIdx="1" presStyleCnt="3">
        <dgm:presLayoutVars>
          <dgm:bulletEnabled val="1"/>
        </dgm:presLayoutVars>
      </dgm:prSet>
      <dgm:spPr/>
    </dgm:pt>
    <dgm:pt modelId="{834724C1-255E-45C3-8552-22084FC9C9EF}" type="pres">
      <dgm:prSet presAssocID="{4DFFDA41-4AB1-4AEB-A233-88A0EEFD4C48}" presName="sibTrans" presStyleCnt="0"/>
      <dgm:spPr/>
    </dgm:pt>
    <dgm:pt modelId="{DB071884-4D01-4572-885D-CC6D61BDDBB4}" type="pres">
      <dgm:prSet presAssocID="{56E3F2BB-B61B-4DFA-A57D-C5125AAEBE68}" presName="compositeNode" presStyleCnt="0">
        <dgm:presLayoutVars>
          <dgm:bulletEnabled val="1"/>
        </dgm:presLayoutVars>
      </dgm:prSet>
      <dgm:spPr/>
    </dgm:pt>
    <dgm:pt modelId="{58F6135D-6B55-4FDA-9470-D1A79337893F}" type="pres">
      <dgm:prSet presAssocID="{56E3F2BB-B61B-4DFA-A57D-C5125AAEBE68}" presName="bgRect" presStyleLbl="bgAccFollowNode1" presStyleIdx="2" presStyleCnt="3"/>
      <dgm:spPr/>
    </dgm:pt>
    <dgm:pt modelId="{334258E9-8E9A-4FC5-9D7F-8BA707D82894}" type="pres">
      <dgm:prSet presAssocID="{9237FCE6-183E-4CD0-B6B8-69FCA1F39ACC}" presName="sibTransNodeCircle" presStyleLbl="alignNode1" presStyleIdx="4" presStyleCnt="6">
        <dgm:presLayoutVars>
          <dgm:chMax val="0"/>
          <dgm:bulletEnabled/>
        </dgm:presLayoutVars>
      </dgm:prSet>
      <dgm:spPr/>
    </dgm:pt>
    <dgm:pt modelId="{FC575FB7-7B4D-4A2F-8949-BEF4E1792AAA}" type="pres">
      <dgm:prSet presAssocID="{56E3F2BB-B61B-4DFA-A57D-C5125AAEBE68}" presName="bottomLine" presStyleLbl="alignNode1" presStyleIdx="5" presStyleCnt="6">
        <dgm:presLayoutVars/>
      </dgm:prSet>
      <dgm:spPr/>
    </dgm:pt>
    <dgm:pt modelId="{1702C598-123B-48BC-AF21-2AEC2A35384D}" type="pres">
      <dgm:prSet presAssocID="{56E3F2BB-B61B-4DFA-A57D-C5125AAEBE68}" presName="nodeText" presStyleLbl="bgAccFollowNode1" presStyleIdx="2" presStyleCnt="3">
        <dgm:presLayoutVars>
          <dgm:bulletEnabled val="1"/>
        </dgm:presLayoutVars>
      </dgm:prSet>
      <dgm:spPr/>
    </dgm:pt>
  </dgm:ptLst>
  <dgm:cxnLst>
    <dgm:cxn modelId="{2B4D4B06-217D-42BA-B0C1-BDB39AB58F1D}" srcId="{27ADE0D4-CF69-4528-89C5-44CBD02B385A}" destId="{D7E0EFD4-F3C5-4C96-B9DF-50C694E22C55}" srcOrd="1" destOrd="0" parTransId="{0A769CA5-876C-4F4B-A47F-1BED3E03ADA6}" sibTransId="{4DFFDA41-4AB1-4AEB-A233-88A0EEFD4C48}"/>
    <dgm:cxn modelId="{F6F8D711-E8A8-4409-8AA6-605625972A8C}" srcId="{27ADE0D4-CF69-4528-89C5-44CBD02B385A}" destId="{56E3F2BB-B61B-4DFA-A57D-C5125AAEBE68}" srcOrd="2" destOrd="0" parTransId="{0FA33BB6-63CE-43B8-87FB-56DC821594D1}" sibTransId="{9237FCE6-183E-4CD0-B6B8-69FCA1F39ACC}"/>
    <dgm:cxn modelId="{E3ECF863-E626-47C6-96CE-ADC3B37C93F8}" type="presOf" srcId="{56E3F2BB-B61B-4DFA-A57D-C5125AAEBE68}" destId="{58F6135D-6B55-4FDA-9470-D1A79337893F}" srcOrd="0" destOrd="0" presId="urn:microsoft.com/office/officeart/2016/7/layout/BasicLinearProcessNumbered"/>
    <dgm:cxn modelId="{EE78DB4A-7B4A-4962-AE56-73A3F115F5B9}" type="presOf" srcId="{56E3F2BB-B61B-4DFA-A57D-C5125AAEBE68}" destId="{1702C598-123B-48BC-AF21-2AEC2A35384D}" srcOrd="1" destOrd="0" presId="urn:microsoft.com/office/officeart/2016/7/layout/BasicLinearProcessNumbered"/>
    <dgm:cxn modelId="{88F7FA51-7F95-4B4A-A892-5A61FC0332E0}" type="presOf" srcId="{D7E0EFD4-F3C5-4C96-B9DF-50C694E22C55}" destId="{D1DB30E9-FB96-4069-976E-8CBC4712CBD9}" srcOrd="1" destOrd="0" presId="urn:microsoft.com/office/officeart/2016/7/layout/BasicLinearProcessNumbered"/>
    <dgm:cxn modelId="{CE0B9B72-1AB4-498A-A72D-56D94CAE9243}" type="presOf" srcId="{27ADE0D4-CF69-4528-89C5-44CBD02B385A}" destId="{1740FA6E-351F-40B0-BBE3-C9DE55E6F41C}" srcOrd="0" destOrd="0" presId="urn:microsoft.com/office/officeart/2016/7/layout/BasicLinearProcessNumbered"/>
    <dgm:cxn modelId="{564F3F7C-DEB1-452C-B84B-C3A2F72B1F39}" srcId="{27ADE0D4-CF69-4528-89C5-44CBD02B385A}" destId="{8B15F858-721E-4B71-93D8-905E8F1B53E0}" srcOrd="0" destOrd="0" parTransId="{0275DF1F-96BD-4D6E-AB45-CB0407A4F7EF}" sibTransId="{04DB9EBD-0D40-4D11-8FEC-F2F14B448AFC}"/>
    <dgm:cxn modelId="{670ADA96-8598-4EE8-BA97-D1A3F1055CAD}" type="presOf" srcId="{8B15F858-721E-4B71-93D8-905E8F1B53E0}" destId="{841F4C45-9673-416A-AE68-AE9343F7EE12}" srcOrd="0" destOrd="0" presId="urn:microsoft.com/office/officeart/2016/7/layout/BasicLinearProcessNumbered"/>
    <dgm:cxn modelId="{BCA3829F-8BE3-4A41-96A9-CE16367981BD}" type="presOf" srcId="{4DFFDA41-4AB1-4AEB-A233-88A0EEFD4C48}" destId="{02173434-69E5-474F-8135-8CCCFF98873B}" srcOrd="0" destOrd="0" presId="urn:microsoft.com/office/officeart/2016/7/layout/BasicLinearProcessNumbered"/>
    <dgm:cxn modelId="{F6E58FA0-3C3B-46D0-A8BE-09920B940466}" type="presOf" srcId="{9237FCE6-183E-4CD0-B6B8-69FCA1F39ACC}" destId="{334258E9-8E9A-4FC5-9D7F-8BA707D82894}" srcOrd="0" destOrd="0" presId="urn:microsoft.com/office/officeart/2016/7/layout/BasicLinearProcessNumbered"/>
    <dgm:cxn modelId="{54744BD9-67A4-4B14-9947-FB88482BE877}" type="presOf" srcId="{8B15F858-721E-4B71-93D8-905E8F1B53E0}" destId="{7A393EE6-3043-4226-89DA-2FB79338CE3D}" srcOrd="1" destOrd="0" presId="urn:microsoft.com/office/officeart/2016/7/layout/BasicLinearProcessNumbered"/>
    <dgm:cxn modelId="{D2A211E8-DC52-40D2-8B34-F0DB5BABBB1A}" type="presOf" srcId="{D7E0EFD4-F3C5-4C96-B9DF-50C694E22C55}" destId="{27CB2FD8-EE72-4C33-98C8-4E58ED118A71}" srcOrd="0" destOrd="0" presId="urn:microsoft.com/office/officeart/2016/7/layout/BasicLinearProcessNumbered"/>
    <dgm:cxn modelId="{21B7A5F4-1511-4427-A0C0-AA47DB98BA74}" type="presOf" srcId="{04DB9EBD-0D40-4D11-8FEC-F2F14B448AFC}" destId="{1B493457-562A-466B-B1D9-7E40ED3DB439}" srcOrd="0" destOrd="0" presId="urn:microsoft.com/office/officeart/2016/7/layout/BasicLinearProcessNumbered"/>
    <dgm:cxn modelId="{E5F29ABD-6365-4887-BDEA-ABA5B431C001}" type="presParOf" srcId="{1740FA6E-351F-40B0-BBE3-C9DE55E6F41C}" destId="{0AC73B69-0562-4398-B654-69DD97002ADC}" srcOrd="0" destOrd="0" presId="urn:microsoft.com/office/officeart/2016/7/layout/BasicLinearProcessNumbered"/>
    <dgm:cxn modelId="{C13705A3-99D8-43BA-BC26-C53336E32FAA}" type="presParOf" srcId="{0AC73B69-0562-4398-B654-69DD97002ADC}" destId="{841F4C45-9673-416A-AE68-AE9343F7EE12}" srcOrd="0" destOrd="0" presId="urn:microsoft.com/office/officeart/2016/7/layout/BasicLinearProcessNumbered"/>
    <dgm:cxn modelId="{27B2A137-2E0E-4959-B8D1-C6D8DFC7BABF}" type="presParOf" srcId="{0AC73B69-0562-4398-B654-69DD97002ADC}" destId="{1B493457-562A-466B-B1D9-7E40ED3DB439}" srcOrd="1" destOrd="0" presId="urn:microsoft.com/office/officeart/2016/7/layout/BasicLinearProcessNumbered"/>
    <dgm:cxn modelId="{DD9A8052-7022-4ED3-B91B-8E3B14F84EBD}" type="presParOf" srcId="{0AC73B69-0562-4398-B654-69DD97002ADC}" destId="{D00E311B-B342-45BC-BC1D-62A9294720B2}" srcOrd="2" destOrd="0" presId="urn:microsoft.com/office/officeart/2016/7/layout/BasicLinearProcessNumbered"/>
    <dgm:cxn modelId="{31F8AD22-FCCA-445B-B393-8E7A09318988}" type="presParOf" srcId="{0AC73B69-0562-4398-B654-69DD97002ADC}" destId="{7A393EE6-3043-4226-89DA-2FB79338CE3D}" srcOrd="3" destOrd="0" presId="urn:microsoft.com/office/officeart/2016/7/layout/BasicLinearProcessNumbered"/>
    <dgm:cxn modelId="{553964D5-74F9-459E-94CE-EB5CE413A2D7}" type="presParOf" srcId="{1740FA6E-351F-40B0-BBE3-C9DE55E6F41C}" destId="{FCFE38A5-9895-456C-AF57-BE7392AE51B1}" srcOrd="1" destOrd="0" presId="urn:microsoft.com/office/officeart/2016/7/layout/BasicLinearProcessNumbered"/>
    <dgm:cxn modelId="{F7CE7A2F-2A65-498A-85A1-8C73B0C19107}" type="presParOf" srcId="{1740FA6E-351F-40B0-BBE3-C9DE55E6F41C}" destId="{6517E678-5096-433B-A244-9FB55505FC7D}" srcOrd="2" destOrd="0" presId="urn:microsoft.com/office/officeart/2016/7/layout/BasicLinearProcessNumbered"/>
    <dgm:cxn modelId="{C74E7C6D-AC0B-4577-9AF2-08189361BC1A}" type="presParOf" srcId="{6517E678-5096-433B-A244-9FB55505FC7D}" destId="{27CB2FD8-EE72-4C33-98C8-4E58ED118A71}" srcOrd="0" destOrd="0" presId="urn:microsoft.com/office/officeart/2016/7/layout/BasicLinearProcessNumbered"/>
    <dgm:cxn modelId="{9E3CB7A6-6099-4DED-9037-68D278FBD4D2}" type="presParOf" srcId="{6517E678-5096-433B-A244-9FB55505FC7D}" destId="{02173434-69E5-474F-8135-8CCCFF98873B}" srcOrd="1" destOrd="0" presId="urn:microsoft.com/office/officeart/2016/7/layout/BasicLinearProcessNumbered"/>
    <dgm:cxn modelId="{51CDA928-5BE9-42AD-9F78-3921EC3B4A48}" type="presParOf" srcId="{6517E678-5096-433B-A244-9FB55505FC7D}" destId="{5DE5D65C-CD80-46D6-A74D-DEC5DA22D85C}" srcOrd="2" destOrd="0" presId="urn:microsoft.com/office/officeart/2016/7/layout/BasicLinearProcessNumbered"/>
    <dgm:cxn modelId="{99428A67-7D98-4A80-8687-CAFB5C313847}" type="presParOf" srcId="{6517E678-5096-433B-A244-9FB55505FC7D}" destId="{D1DB30E9-FB96-4069-976E-8CBC4712CBD9}" srcOrd="3" destOrd="0" presId="urn:microsoft.com/office/officeart/2016/7/layout/BasicLinearProcessNumbered"/>
    <dgm:cxn modelId="{805AD52D-B56A-4C8F-829B-FDDD2DE81708}" type="presParOf" srcId="{1740FA6E-351F-40B0-BBE3-C9DE55E6F41C}" destId="{834724C1-255E-45C3-8552-22084FC9C9EF}" srcOrd="3" destOrd="0" presId="urn:microsoft.com/office/officeart/2016/7/layout/BasicLinearProcessNumbered"/>
    <dgm:cxn modelId="{6384D349-ED32-4D89-B3C0-59C4959825E5}" type="presParOf" srcId="{1740FA6E-351F-40B0-BBE3-C9DE55E6F41C}" destId="{DB071884-4D01-4572-885D-CC6D61BDDBB4}" srcOrd="4" destOrd="0" presId="urn:microsoft.com/office/officeart/2016/7/layout/BasicLinearProcessNumbered"/>
    <dgm:cxn modelId="{BE6436F8-4BF9-435D-B20C-766FC1C3E4CF}" type="presParOf" srcId="{DB071884-4D01-4572-885D-CC6D61BDDBB4}" destId="{58F6135D-6B55-4FDA-9470-D1A79337893F}" srcOrd="0" destOrd="0" presId="urn:microsoft.com/office/officeart/2016/7/layout/BasicLinearProcessNumbered"/>
    <dgm:cxn modelId="{735D4DB0-87E2-4B65-9700-54EC90B55F4A}" type="presParOf" srcId="{DB071884-4D01-4572-885D-CC6D61BDDBB4}" destId="{334258E9-8E9A-4FC5-9D7F-8BA707D82894}" srcOrd="1" destOrd="0" presId="urn:microsoft.com/office/officeart/2016/7/layout/BasicLinearProcessNumbered"/>
    <dgm:cxn modelId="{2B2AE50B-0DA1-4780-9212-0EA09EA30FC1}" type="presParOf" srcId="{DB071884-4D01-4572-885D-CC6D61BDDBB4}" destId="{FC575FB7-7B4D-4A2F-8949-BEF4E1792AAA}" srcOrd="2" destOrd="0" presId="urn:microsoft.com/office/officeart/2016/7/layout/BasicLinearProcessNumbered"/>
    <dgm:cxn modelId="{ED70D0EE-B8D3-4DE9-9DBA-B34E1FBEB416}" type="presParOf" srcId="{DB071884-4D01-4572-885D-CC6D61BDDBB4}" destId="{1702C598-123B-48BC-AF21-2AEC2A35384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6FB7E9-F3E4-4EE8-85F7-CDFCFD342CB5}"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97949A8B-20D6-4D9A-B1AD-67020AE379E7}">
      <dgm:prSet/>
      <dgm:spPr/>
      <dgm:t>
        <a:bodyPr/>
        <a:lstStyle/>
        <a:p>
          <a:r>
            <a:rPr lang="en-US" dirty="0">
              <a:latin typeface="+mj-lt"/>
            </a:rPr>
            <a:t>Lack of annotated data available for training RAG</a:t>
          </a:r>
        </a:p>
      </dgm:t>
    </dgm:pt>
    <dgm:pt modelId="{16A5D69B-4A8D-4D93-990F-15748F944BEE}" type="parTrans" cxnId="{03EFAF0F-F539-4027-9FAA-F5E9882B653E}">
      <dgm:prSet/>
      <dgm:spPr/>
      <dgm:t>
        <a:bodyPr/>
        <a:lstStyle/>
        <a:p>
          <a:endParaRPr lang="en-US"/>
        </a:p>
      </dgm:t>
    </dgm:pt>
    <dgm:pt modelId="{5E16A987-F933-4C58-9276-D2FA7D23720A}" type="sibTrans" cxnId="{03EFAF0F-F539-4027-9FAA-F5E9882B653E}">
      <dgm:prSet/>
      <dgm:spPr/>
      <dgm:t>
        <a:bodyPr/>
        <a:lstStyle/>
        <a:p>
          <a:endParaRPr lang="en-US"/>
        </a:p>
      </dgm:t>
    </dgm:pt>
    <dgm:pt modelId="{6682BC2C-94F2-4AE1-B028-ADFC62FB46FA}">
      <dgm:prSet/>
      <dgm:spPr/>
      <dgm:t>
        <a:bodyPr/>
        <a:lstStyle/>
        <a:p>
          <a:r>
            <a:rPr lang="en-US" dirty="0">
              <a:latin typeface="+mj-lt"/>
            </a:rPr>
            <a:t>Ambiguous QA pairs for training RAG</a:t>
          </a:r>
        </a:p>
      </dgm:t>
    </dgm:pt>
    <dgm:pt modelId="{8CA21475-AF89-4DA7-BE44-61FFBB93CEE4}" type="parTrans" cxnId="{FC613418-954E-4A67-82E2-719E564E31EC}">
      <dgm:prSet/>
      <dgm:spPr/>
      <dgm:t>
        <a:bodyPr/>
        <a:lstStyle/>
        <a:p>
          <a:endParaRPr lang="en-US"/>
        </a:p>
      </dgm:t>
    </dgm:pt>
    <dgm:pt modelId="{2A15E772-0E34-44AF-A21D-207D5B288B61}" type="sibTrans" cxnId="{FC613418-954E-4A67-82E2-719E564E31EC}">
      <dgm:prSet/>
      <dgm:spPr/>
      <dgm:t>
        <a:bodyPr/>
        <a:lstStyle/>
        <a:p>
          <a:endParaRPr lang="en-US"/>
        </a:p>
      </dgm:t>
    </dgm:pt>
    <dgm:pt modelId="{17B8BE24-556E-4B1E-AB5C-CA186D88380E}">
      <dgm:prSet/>
      <dgm:spPr/>
      <dgm:t>
        <a:bodyPr/>
        <a:lstStyle/>
        <a:p>
          <a:r>
            <a:rPr lang="en-US" dirty="0">
              <a:latin typeface="+mj-lt"/>
            </a:rPr>
            <a:t>Architectural modifications already explored </a:t>
          </a:r>
        </a:p>
      </dgm:t>
    </dgm:pt>
    <dgm:pt modelId="{45E6DB8D-C0FB-441E-ABE4-05E1F4668FB4}" type="parTrans" cxnId="{6AE5DAE1-A15E-44C5-861A-483BF91250EA}">
      <dgm:prSet/>
      <dgm:spPr/>
      <dgm:t>
        <a:bodyPr/>
        <a:lstStyle/>
        <a:p>
          <a:endParaRPr lang="en-US"/>
        </a:p>
      </dgm:t>
    </dgm:pt>
    <dgm:pt modelId="{05EB944F-06D3-4002-8E19-5AB72B67A1EA}" type="sibTrans" cxnId="{6AE5DAE1-A15E-44C5-861A-483BF91250EA}">
      <dgm:prSet/>
      <dgm:spPr/>
      <dgm:t>
        <a:bodyPr/>
        <a:lstStyle/>
        <a:p>
          <a:endParaRPr lang="en-US"/>
        </a:p>
      </dgm:t>
    </dgm:pt>
    <dgm:pt modelId="{5676E852-9043-4CA2-BB93-EFB439A676C0}">
      <dgm:prSet/>
      <dgm:spPr/>
      <dgm:t>
        <a:bodyPr/>
        <a:lstStyle/>
        <a:p>
          <a:r>
            <a:rPr lang="en-US" dirty="0">
              <a:latin typeface="+mj-lt"/>
            </a:rPr>
            <a:t>Our research focuses on data-centric techniques</a:t>
          </a:r>
        </a:p>
      </dgm:t>
    </dgm:pt>
    <dgm:pt modelId="{7D5580DC-3E53-45C4-A9AF-B2216E987050}" type="parTrans" cxnId="{059B38B9-E1BD-4417-BAE4-8FE62790F735}">
      <dgm:prSet/>
      <dgm:spPr/>
      <dgm:t>
        <a:bodyPr/>
        <a:lstStyle/>
        <a:p>
          <a:endParaRPr lang="en-US"/>
        </a:p>
      </dgm:t>
    </dgm:pt>
    <dgm:pt modelId="{1BA3C079-6259-4C6E-BEB4-A29CCA396035}" type="sibTrans" cxnId="{059B38B9-E1BD-4417-BAE4-8FE62790F735}">
      <dgm:prSet/>
      <dgm:spPr/>
      <dgm:t>
        <a:bodyPr/>
        <a:lstStyle/>
        <a:p>
          <a:endParaRPr lang="en-US"/>
        </a:p>
      </dgm:t>
    </dgm:pt>
    <dgm:pt modelId="{8C3FE1DD-3D38-4D3D-B9ED-5A1E2D971B27}" type="pres">
      <dgm:prSet presAssocID="{1C6FB7E9-F3E4-4EE8-85F7-CDFCFD342CB5}" presName="outerComposite" presStyleCnt="0">
        <dgm:presLayoutVars>
          <dgm:chMax val="5"/>
          <dgm:dir/>
          <dgm:resizeHandles val="exact"/>
        </dgm:presLayoutVars>
      </dgm:prSet>
      <dgm:spPr/>
    </dgm:pt>
    <dgm:pt modelId="{F851286E-AB06-4761-B1E6-CB76AF237BB5}" type="pres">
      <dgm:prSet presAssocID="{1C6FB7E9-F3E4-4EE8-85F7-CDFCFD342CB5}" presName="dummyMaxCanvas" presStyleCnt="0">
        <dgm:presLayoutVars/>
      </dgm:prSet>
      <dgm:spPr/>
    </dgm:pt>
    <dgm:pt modelId="{2758AE6A-2818-4952-B69D-7AAF609AD6AD}" type="pres">
      <dgm:prSet presAssocID="{1C6FB7E9-F3E4-4EE8-85F7-CDFCFD342CB5}" presName="FourNodes_1" presStyleLbl="node1" presStyleIdx="0" presStyleCnt="4">
        <dgm:presLayoutVars>
          <dgm:bulletEnabled val="1"/>
        </dgm:presLayoutVars>
      </dgm:prSet>
      <dgm:spPr/>
    </dgm:pt>
    <dgm:pt modelId="{0C790A6F-FB79-49AD-B54C-345E4BD3B341}" type="pres">
      <dgm:prSet presAssocID="{1C6FB7E9-F3E4-4EE8-85F7-CDFCFD342CB5}" presName="FourNodes_2" presStyleLbl="node1" presStyleIdx="1" presStyleCnt="4">
        <dgm:presLayoutVars>
          <dgm:bulletEnabled val="1"/>
        </dgm:presLayoutVars>
      </dgm:prSet>
      <dgm:spPr/>
    </dgm:pt>
    <dgm:pt modelId="{4FF4C685-2A93-4EF3-8911-58448BF78A08}" type="pres">
      <dgm:prSet presAssocID="{1C6FB7E9-F3E4-4EE8-85F7-CDFCFD342CB5}" presName="FourNodes_3" presStyleLbl="node1" presStyleIdx="2" presStyleCnt="4">
        <dgm:presLayoutVars>
          <dgm:bulletEnabled val="1"/>
        </dgm:presLayoutVars>
      </dgm:prSet>
      <dgm:spPr/>
    </dgm:pt>
    <dgm:pt modelId="{EC1DB9E5-604E-470C-9E93-A1DE20CD3214}" type="pres">
      <dgm:prSet presAssocID="{1C6FB7E9-F3E4-4EE8-85F7-CDFCFD342CB5}" presName="FourNodes_4" presStyleLbl="node1" presStyleIdx="3" presStyleCnt="4">
        <dgm:presLayoutVars>
          <dgm:bulletEnabled val="1"/>
        </dgm:presLayoutVars>
      </dgm:prSet>
      <dgm:spPr/>
    </dgm:pt>
    <dgm:pt modelId="{8E067606-FD9F-43C2-81E6-1661C66C4707}" type="pres">
      <dgm:prSet presAssocID="{1C6FB7E9-F3E4-4EE8-85F7-CDFCFD342CB5}" presName="FourConn_1-2" presStyleLbl="fgAccFollowNode1" presStyleIdx="0" presStyleCnt="3">
        <dgm:presLayoutVars>
          <dgm:bulletEnabled val="1"/>
        </dgm:presLayoutVars>
      </dgm:prSet>
      <dgm:spPr/>
    </dgm:pt>
    <dgm:pt modelId="{89D8EDDA-DCAA-4E12-A1F9-A253757EA824}" type="pres">
      <dgm:prSet presAssocID="{1C6FB7E9-F3E4-4EE8-85F7-CDFCFD342CB5}" presName="FourConn_2-3" presStyleLbl="fgAccFollowNode1" presStyleIdx="1" presStyleCnt="3">
        <dgm:presLayoutVars>
          <dgm:bulletEnabled val="1"/>
        </dgm:presLayoutVars>
      </dgm:prSet>
      <dgm:spPr/>
    </dgm:pt>
    <dgm:pt modelId="{13E207F2-B6C5-4543-B0B9-98E1B2913D3E}" type="pres">
      <dgm:prSet presAssocID="{1C6FB7E9-F3E4-4EE8-85F7-CDFCFD342CB5}" presName="FourConn_3-4" presStyleLbl="fgAccFollowNode1" presStyleIdx="2" presStyleCnt="3">
        <dgm:presLayoutVars>
          <dgm:bulletEnabled val="1"/>
        </dgm:presLayoutVars>
      </dgm:prSet>
      <dgm:spPr/>
    </dgm:pt>
    <dgm:pt modelId="{B86CDDDB-032C-43CD-BFE0-45650291256E}" type="pres">
      <dgm:prSet presAssocID="{1C6FB7E9-F3E4-4EE8-85F7-CDFCFD342CB5}" presName="FourNodes_1_text" presStyleLbl="node1" presStyleIdx="3" presStyleCnt="4">
        <dgm:presLayoutVars>
          <dgm:bulletEnabled val="1"/>
        </dgm:presLayoutVars>
      </dgm:prSet>
      <dgm:spPr/>
    </dgm:pt>
    <dgm:pt modelId="{55C6435B-A65F-4A12-A33B-BDEF6A0A9288}" type="pres">
      <dgm:prSet presAssocID="{1C6FB7E9-F3E4-4EE8-85F7-CDFCFD342CB5}" presName="FourNodes_2_text" presStyleLbl="node1" presStyleIdx="3" presStyleCnt="4">
        <dgm:presLayoutVars>
          <dgm:bulletEnabled val="1"/>
        </dgm:presLayoutVars>
      </dgm:prSet>
      <dgm:spPr/>
    </dgm:pt>
    <dgm:pt modelId="{A8128E51-36D2-47A2-BEC7-23F0ECB4F406}" type="pres">
      <dgm:prSet presAssocID="{1C6FB7E9-F3E4-4EE8-85F7-CDFCFD342CB5}" presName="FourNodes_3_text" presStyleLbl="node1" presStyleIdx="3" presStyleCnt="4">
        <dgm:presLayoutVars>
          <dgm:bulletEnabled val="1"/>
        </dgm:presLayoutVars>
      </dgm:prSet>
      <dgm:spPr/>
    </dgm:pt>
    <dgm:pt modelId="{FCFE1D57-125B-4A20-9CC5-045493C560DE}" type="pres">
      <dgm:prSet presAssocID="{1C6FB7E9-F3E4-4EE8-85F7-CDFCFD342CB5}" presName="FourNodes_4_text" presStyleLbl="node1" presStyleIdx="3" presStyleCnt="4">
        <dgm:presLayoutVars>
          <dgm:bulletEnabled val="1"/>
        </dgm:presLayoutVars>
      </dgm:prSet>
      <dgm:spPr/>
    </dgm:pt>
  </dgm:ptLst>
  <dgm:cxnLst>
    <dgm:cxn modelId="{1A478D07-F974-460B-B6F7-3218B434CAD0}" type="presOf" srcId="{17B8BE24-556E-4B1E-AB5C-CA186D88380E}" destId="{A8128E51-36D2-47A2-BEC7-23F0ECB4F406}" srcOrd="1" destOrd="0" presId="urn:microsoft.com/office/officeart/2005/8/layout/vProcess5"/>
    <dgm:cxn modelId="{993C010A-661A-409D-A848-C413E28BFF18}" type="presOf" srcId="{6682BC2C-94F2-4AE1-B028-ADFC62FB46FA}" destId="{0C790A6F-FB79-49AD-B54C-345E4BD3B341}" srcOrd="0" destOrd="0" presId="urn:microsoft.com/office/officeart/2005/8/layout/vProcess5"/>
    <dgm:cxn modelId="{03EFAF0F-F539-4027-9FAA-F5E9882B653E}" srcId="{1C6FB7E9-F3E4-4EE8-85F7-CDFCFD342CB5}" destId="{97949A8B-20D6-4D9A-B1AD-67020AE379E7}" srcOrd="0" destOrd="0" parTransId="{16A5D69B-4A8D-4D93-990F-15748F944BEE}" sibTransId="{5E16A987-F933-4C58-9276-D2FA7D23720A}"/>
    <dgm:cxn modelId="{63CCFA10-11F9-466A-94EC-862CD8A43B4C}" type="presOf" srcId="{2A15E772-0E34-44AF-A21D-207D5B288B61}" destId="{89D8EDDA-DCAA-4E12-A1F9-A253757EA824}" srcOrd="0" destOrd="0" presId="urn:microsoft.com/office/officeart/2005/8/layout/vProcess5"/>
    <dgm:cxn modelId="{FC613418-954E-4A67-82E2-719E564E31EC}" srcId="{1C6FB7E9-F3E4-4EE8-85F7-CDFCFD342CB5}" destId="{6682BC2C-94F2-4AE1-B028-ADFC62FB46FA}" srcOrd="1" destOrd="0" parTransId="{8CA21475-AF89-4DA7-BE44-61FFBB93CEE4}" sibTransId="{2A15E772-0E34-44AF-A21D-207D5B288B61}"/>
    <dgm:cxn modelId="{33883227-39A1-40E3-8D29-D6F49A10EA6A}" type="presOf" srcId="{5E16A987-F933-4C58-9276-D2FA7D23720A}" destId="{8E067606-FD9F-43C2-81E6-1661C66C4707}" srcOrd="0" destOrd="0" presId="urn:microsoft.com/office/officeart/2005/8/layout/vProcess5"/>
    <dgm:cxn modelId="{B5536C27-26CE-47B7-AB24-BAE96577F7DB}" type="presOf" srcId="{17B8BE24-556E-4B1E-AB5C-CA186D88380E}" destId="{4FF4C685-2A93-4EF3-8911-58448BF78A08}" srcOrd="0" destOrd="0" presId="urn:microsoft.com/office/officeart/2005/8/layout/vProcess5"/>
    <dgm:cxn modelId="{BBBA1A29-23F6-49DA-9141-DAECBAB825D7}" type="presOf" srcId="{6682BC2C-94F2-4AE1-B028-ADFC62FB46FA}" destId="{55C6435B-A65F-4A12-A33B-BDEF6A0A9288}" srcOrd="1" destOrd="0" presId="urn:microsoft.com/office/officeart/2005/8/layout/vProcess5"/>
    <dgm:cxn modelId="{F695162A-76FE-4701-AB45-F4035534EFCA}" type="presOf" srcId="{5676E852-9043-4CA2-BB93-EFB439A676C0}" destId="{FCFE1D57-125B-4A20-9CC5-045493C560DE}" srcOrd="1" destOrd="0" presId="urn:microsoft.com/office/officeart/2005/8/layout/vProcess5"/>
    <dgm:cxn modelId="{3EDADD61-6828-45E1-92AA-8762106B783D}" type="presOf" srcId="{1C6FB7E9-F3E4-4EE8-85F7-CDFCFD342CB5}" destId="{8C3FE1DD-3D38-4D3D-B9ED-5A1E2D971B27}" srcOrd="0" destOrd="0" presId="urn:microsoft.com/office/officeart/2005/8/layout/vProcess5"/>
    <dgm:cxn modelId="{C27B947B-0076-4BD9-9B8F-E30B4B85B1E2}" type="presOf" srcId="{97949A8B-20D6-4D9A-B1AD-67020AE379E7}" destId="{2758AE6A-2818-4952-B69D-7AAF609AD6AD}" srcOrd="0" destOrd="0" presId="urn:microsoft.com/office/officeart/2005/8/layout/vProcess5"/>
    <dgm:cxn modelId="{BDDC84B7-A189-4E41-9AEE-69CC4982C766}" type="presOf" srcId="{97949A8B-20D6-4D9A-B1AD-67020AE379E7}" destId="{B86CDDDB-032C-43CD-BFE0-45650291256E}" srcOrd="1" destOrd="0" presId="urn:microsoft.com/office/officeart/2005/8/layout/vProcess5"/>
    <dgm:cxn modelId="{059B38B9-E1BD-4417-BAE4-8FE62790F735}" srcId="{1C6FB7E9-F3E4-4EE8-85F7-CDFCFD342CB5}" destId="{5676E852-9043-4CA2-BB93-EFB439A676C0}" srcOrd="3" destOrd="0" parTransId="{7D5580DC-3E53-45C4-A9AF-B2216E987050}" sibTransId="{1BA3C079-6259-4C6E-BEB4-A29CCA396035}"/>
    <dgm:cxn modelId="{C01091CC-3EE2-4772-9EF7-031FFBC74DD1}" type="presOf" srcId="{05EB944F-06D3-4002-8E19-5AB72B67A1EA}" destId="{13E207F2-B6C5-4543-B0B9-98E1B2913D3E}" srcOrd="0" destOrd="0" presId="urn:microsoft.com/office/officeart/2005/8/layout/vProcess5"/>
    <dgm:cxn modelId="{896C93E1-57A8-43E8-8731-95A206D693FC}" type="presOf" srcId="{5676E852-9043-4CA2-BB93-EFB439A676C0}" destId="{EC1DB9E5-604E-470C-9E93-A1DE20CD3214}" srcOrd="0" destOrd="0" presId="urn:microsoft.com/office/officeart/2005/8/layout/vProcess5"/>
    <dgm:cxn modelId="{6AE5DAE1-A15E-44C5-861A-483BF91250EA}" srcId="{1C6FB7E9-F3E4-4EE8-85F7-CDFCFD342CB5}" destId="{17B8BE24-556E-4B1E-AB5C-CA186D88380E}" srcOrd="2" destOrd="0" parTransId="{45E6DB8D-C0FB-441E-ABE4-05E1F4668FB4}" sibTransId="{05EB944F-06D3-4002-8E19-5AB72B67A1EA}"/>
    <dgm:cxn modelId="{A6B6BB15-87DC-495E-B473-464B64505488}" type="presParOf" srcId="{8C3FE1DD-3D38-4D3D-B9ED-5A1E2D971B27}" destId="{F851286E-AB06-4761-B1E6-CB76AF237BB5}" srcOrd="0" destOrd="0" presId="urn:microsoft.com/office/officeart/2005/8/layout/vProcess5"/>
    <dgm:cxn modelId="{F89820C6-5940-4136-A6C4-40E950152F51}" type="presParOf" srcId="{8C3FE1DD-3D38-4D3D-B9ED-5A1E2D971B27}" destId="{2758AE6A-2818-4952-B69D-7AAF609AD6AD}" srcOrd="1" destOrd="0" presId="urn:microsoft.com/office/officeart/2005/8/layout/vProcess5"/>
    <dgm:cxn modelId="{480BF44A-E61D-42F6-8667-4D1B4B6FAB39}" type="presParOf" srcId="{8C3FE1DD-3D38-4D3D-B9ED-5A1E2D971B27}" destId="{0C790A6F-FB79-49AD-B54C-345E4BD3B341}" srcOrd="2" destOrd="0" presId="urn:microsoft.com/office/officeart/2005/8/layout/vProcess5"/>
    <dgm:cxn modelId="{6392630E-6727-4FC1-B751-8C1B418543A7}" type="presParOf" srcId="{8C3FE1DD-3D38-4D3D-B9ED-5A1E2D971B27}" destId="{4FF4C685-2A93-4EF3-8911-58448BF78A08}" srcOrd="3" destOrd="0" presId="urn:microsoft.com/office/officeart/2005/8/layout/vProcess5"/>
    <dgm:cxn modelId="{6994FA4E-BA9D-411E-B45D-7E70EB5BCFBF}" type="presParOf" srcId="{8C3FE1DD-3D38-4D3D-B9ED-5A1E2D971B27}" destId="{EC1DB9E5-604E-470C-9E93-A1DE20CD3214}" srcOrd="4" destOrd="0" presId="urn:microsoft.com/office/officeart/2005/8/layout/vProcess5"/>
    <dgm:cxn modelId="{F917FA89-7FA7-4341-850C-21935307DE01}" type="presParOf" srcId="{8C3FE1DD-3D38-4D3D-B9ED-5A1E2D971B27}" destId="{8E067606-FD9F-43C2-81E6-1661C66C4707}" srcOrd="5" destOrd="0" presId="urn:microsoft.com/office/officeart/2005/8/layout/vProcess5"/>
    <dgm:cxn modelId="{EE1C0A70-056D-46A7-9BD2-B02377D14FEF}" type="presParOf" srcId="{8C3FE1DD-3D38-4D3D-B9ED-5A1E2D971B27}" destId="{89D8EDDA-DCAA-4E12-A1F9-A253757EA824}" srcOrd="6" destOrd="0" presId="urn:microsoft.com/office/officeart/2005/8/layout/vProcess5"/>
    <dgm:cxn modelId="{283E5067-1B86-40DC-9DFA-395A43A12A44}" type="presParOf" srcId="{8C3FE1DD-3D38-4D3D-B9ED-5A1E2D971B27}" destId="{13E207F2-B6C5-4543-B0B9-98E1B2913D3E}" srcOrd="7" destOrd="0" presId="urn:microsoft.com/office/officeart/2005/8/layout/vProcess5"/>
    <dgm:cxn modelId="{743ADEBA-433D-45F5-9BB3-FC4D4766928A}" type="presParOf" srcId="{8C3FE1DD-3D38-4D3D-B9ED-5A1E2D971B27}" destId="{B86CDDDB-032C-43CD-BFE0-45650291256E}" srcOrd="8" destOrd="0" presId="urn:microsoft.com/office/officeart/2005/8/layout/vProcess5"/>
    <dgm:cxn modelId="{549F21BA-D7F6-4B72-AECE-8D7B2AEDBE82}" type="presParOf" srcId="{8C3FE1DD-3D38-4D3D-B9ED-5A1E2D971B27}" destId="{55C6435B-A65F-4A12-A33B-BDEF6A0A9288}" srcOrd="9" destOrd="0" presId="urn:microsoft.com/office/officeart/2005/8/layout/vProcess5"/>
    <dgm:cxn modelId="{FDCA5328-63A2-430F-8DD3-0573322A577D}" type="presParOf" srcId="{8C3FE1DD-3D38-4D3D-B9ED-5A1E2D971B27}" destId="{A8128E51-36D2-47A2-BEC7-23F0ECB4F406}" srcOrd="10" destOrd="0" presId="urn:microsoft.com/office/officeart/2005/8/layout/vProcess5"/>
    <dgm:cxn modelId="{21DD9E26-E315-435A-AAFD-4E816A4D1088}" type="presParOf" srcId="{8C3FE1DD-3D38-4D3D-B9ED-5A1E2D971B27}" destId="{FCFE1D57-125B-4A20-9CC5-045493C560D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C0B14E-AEA6-48D3-A387-ED4A3A3BF84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5BA0777-02C1-4DE8-B655-2EFF7C294468}">
      <dgm:prSet phldrT="[Text]" phldr="0" custT="1"/>
      <dgm:spPr/>
      <dgm:t>
        <a:bodyPr/>
        <a:lstStyle/>
        <a:p>
          <a:pPr algn="ctr">
            <a:lnSpc>
              <a:spcPct val="100000"/>
            </a:lnSpc>
          </a:pPr>
          <a:r>
            <a:rPr lang="en-US" sz="2000" b="0" dirty="0">
              <a:latin typeface="Avenir Next LT Pro"/>
            </a:rPr>
            <a:t>Synthetic Data via Abstractive </a:t>
          </a:r>
          <a:r>
            <a:rPr lang="en-US" sz="2000" b="0" dirty="0" err="1">
              <a:latin typeface="Avenir Next LT Pro"/>
            </a:rPr>
            <a:t>Summarisation</a:t>
          </a:r>
          <a:endParaRPr lang="en-US" sz="2000" b="0" dirty="0"/>
        </a:p>
      </dgm:t>
    </dgm:pt>
    <dgm:pt modelId="{3B5B75D3-1048-48CB-B9CB-2ADAF96B9530}" type="parTrans" cxnId="{9CD61D07-6F9B-41CF-BA28-CF7F19CBCB7F}">
      <dgm:prSet/>
      <dgm:spPr/>
      <dgm:t>
        <a:bodyPr/>
        <a:lstStyle/>
        <a:p>
          <a:endParaRPr lang="en-US"/>
        </a:p>
      </dgm:t>
    </dgm:pt>
    <dgm:pt modelId="{2326DFF9-3C96-4E56-B8DA-BA5A1D0C9427}" type="sibTrans" cxnId="{9CD61D07-6F9B-41CF-BA28-CF7F19CBCB7F}">
      <dgm:prSet/>
      <dgm:spPr/>
      <dgm:t>
        <a:bodyPr/>
        <a:lstStyle/>
        <a:p>
          <a:endParaRPr lang="en-US"/>
        </a:p>
      </dgm:t>
    </dgm:pt>
    <dgm:pt modelId="{75611CC2-5C70-4F32-AFB4-65786957C83C}">
      <dgm:prSet phldr="0" custT="1"/>
      <dgm:spPr/>
      <dgm:t>
        <a:bodyPr/>
        <a:lstStyle/>
        <a:p>
          <a:pPr algn="ctr">
            <a:lnSpc>
              <a:spcPct val="100000"/>
            </a:lnSpc>
          </a:pPr>
          <a:r>
            <a:rPr lang="en-US" sz="2000" b="0" dirty="0">
              <a:latin typeface="Avenir Next LT Pro"/>
            </a:rPr>
            <a:t>Synthetic Data via Question Enhancement</a:t>
          </a:r>
        </a:p>
      </dgm:t>
    </dgm:pt>
    <dgm:pt modelId="{9DD1EDB0-77A2-4FC4-B815-44B628727213}" type="parTrans" cxnId="{07079E98-D700-47AD-A182-A9AB70B175EB}">
      <dgm:prSet/>
      <dgm:spPr/>
      <dgm:t>
        <a:bodyPr/>
        <a:lstStyle/>
        <a:p>
          <a:endParaRPr lang="en-NZ"/>
        </a:p>
      </dgm:t>
    </dgm:pt>
    <dgm:pt modelId="{3E369A7F-550C-4571-85C6-396B8E21298E}" type="sibTrans" cxnId="{07079E98-D700-47AD-A182-A9AB70B175EB}">
      <dgm:prSet/>
      <dgm:spPr/>
      <dgm:t>
        <a:bodyPr/>
        <a:lstStyle/>
        <a:p>
          <a:endParaRPr lang="en-US"/>
        </a:p>
      </dgm:t>
    </dgm:pt>
    <dgm:pt modelId="{BA566C67-9E18-4C05-BDF2-94C6BD46389C}" type="pres">
      <dgm:prSet presAssocID="{55C0B14E-AEA6-48D3-A387-ED4A3A3BF840}" presName="root" presStyleCnt="0">
        <dgm:presLayoutVars>
          <dgm:dir/>
          <dgm:resizeHandles val="exact"/>
        </dgm:presLayoutVars>
      </dgm:prSet>
      <dgm:spPr/>
    </dgm:pt>
    <dgm:pt modelId="{731B6600-E9B5-4DB3-9C28-32C59EB2618D}" type="pres">
      <dgm:prSet presAssocID="{75BA0777-02C1-4DE8-B655-2EFF7C294468}" presName="compNode" presStyleCnt="0"/>
      <dgm:spPr/>
    </dgm:pt>
    <dgm:pt modelId="{FEC73584-499D-4354-A76A-621321085FB8}" type="pres">
      <dgm:prSet presAssocID="{75BA0777-02C1-4DE8-B655-2EFF7C294468}" presName="bgRect" presStyleLbl="bgShp" presStyleIdx="0" presStyleCnt="2"/>
      <dgm:spPr/>
    </dgm:pt>
    <dgm:pt modelId="{2D98F178-01EF-4E93-892D-5BF8EC67CAC8}" type="pres">
      <dgm:prSet presAssocID="{75BA0777-02C1-4DE8-B655-2EFF7C2944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6F640DF2-86BA-43B8-9678-2587E4B69213}" type="pres">
      <dgm:prSet presAssocID="{75BA0777-02C1-4DE8-B655-2EFF7C294468}" presName="spaceRect" presStyleCnt="0"/>
      <dgm:spPr/>
    </dgm:pt>
    <dgm:pt modelId="{57EB11FB-2924-4163-8506-07EEED3C397B}" type="pres">
      <dgm:prSet presAssocID="{75BA0777-02C1-4DE8-B655-2EFF7C294468}" presName="parTx" presStyleLbl="revTx" presStyleIdx="0" presStyleCnt="2">
        <dgm:presLayoutVars>
          <dgm:chMax val="0"/>
          <dgm:chPref val="0"/>
        </dgm:presLayoutVars>
      </dgm:prSet>
      <dgm:spPr/>
    </dgm:pt>
    <dgm:pt modelId="{763662C7-3D0F-45AB-AE42-09D225A06316}" type="pres">
      <dgm:prSet presAssocID="{2326DFF9-3C96-4E56-B8DA-BA5A1D0C9427}" presName="sibTrans" presStyleCnt="0"/>
      <dgm:spPr/>
    </dgm:pt>
    <dgm:pt modelId="{BC77570A-FED0-413D-BEAB-084B006DC600}" type="pres">
      <dgm:prSet presAssocID="{75611CC2-5C70-4F32-AFB4-65786957C83C}" presName="compNode" presStyleCnt="0"/>
      <dgm:spPr/>
    </dgm:pt>
    <dgm:pt modelId="{C9B3F4EC-A3BA-47AB-B1A0-6312A018D6A0}" type="pres">
      <dgm:prSet presAssocID="{75611CC2-5C70-4F32-AFB4-65786957C83C}" presName="bgRect" presStyleLbl="bgShp" presStyleIdx="1" presStyleCnt="2"/>
      <dgm:spPr/>
    </dgm:pt>
    <dgm:pt modelId="{D68987A8-0EFA-457F-A5AF-5F05FD5D7DB3}" type="pres">
      <dgm:prSet presAssocID="{75611CC2-5C70-4F32-AFB4-65786957C83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AF2DFAEA-7229-40C3-865C-BD1641E28456}" type="pres">
      <dgm:prSet presAssocID="{75611CC2-5C70-4F32-AFB4-65786957C83C}" presName="spaceRect" presStyleCnt="0"/>
      <dgm:spPr/>
    </dgm:pt>
    <dgm:pt modelId="{9AEAA68A-8869-4519-8093-325934369CB7}" type="pres">
      <dgm:prSet presAssocID="{75611CC2-5C70-4F32-AFB4-65786957C83C}" presName="parTx" presStyleLbl="revTx" presStyleIdx="1" presStyleCnt="2">
        <dgm:presLayoutVars>
          <dgm:chMax val="0"/>
          <dgm:chPref val="0"/>
        </dgm:presLayoutVars>
      </dgm:prSet>
      <dgm:spPr/>
    </dgm:pt>
  </dgm:ptLst>
  <dgm:cxnLst>
    <dgm:cxn modelId="{9CD61D07-6F9B-41CF-BA28-CF7F19CBCB7F}" srcId="{55C0B14E-AEA6-48D3-A387-ED4A3A3BF840}" destId="{75BA0777-02C1-4DE8-B655-2EFF7C294468}" srcOrd="0" destOrd="0" parTransId="{3B5B75D3-1048-48CB-B9CB-2ADAF96B9530}" sibTransId="{2326DFF9-3C96-4E56-B8DA-BA5A1D0C9427}"/>
    <dgm:cxn modelId="{4EA4CF12-D6DA-40F7-AE02-A3033CB9C01B}" type="presOf" srcId="{55C0B14E-AEA6-48D3-A387-ED4A3A3BF840}" destId="{BA566C67-9E18-4C05-BDF2-94C6BD46389C}" srcOrd="0" destOrd="0" presId="urn:microsoft.com/office/officeart/2018/2/layout/IconVerticalSolidList"/>
    <dgm:cxn modelId="{636C1689-8CD2-48FB-92DE-0862F2C86487}" type="presOf" srcId="{75BA0777-02C1-4DE8-B655-2EFF7C294468}" destId="{57EB11FB-2924-4163-8506-07EEED3C397B}" srcOrd="0" destOrd="0" presId="urn:microsoft.com/office/officeart/2018/2/layout/IconVerticalSolidList"/>
    <dgm:cxn modelId="{5B92CD93-E1BD-4356-A9EA-0E623CC5E891}" type="presOf" srcId="{75611CC2-5C70-4F32-AFB4-65786957C83C}" destId="{9AEAA68A-8869-4519-8093-325934369CB7}" srcOrd="0" destOrd="0" presId="urn:microsoft.com/office/officeart/2018/2/layout/IconVerticalSolidList"/>
    <dgm:cxn modelId="{07079E98-D700-47AD-A182-A9AB70B175EB}" srcId="{55C0B14E-AEA6-48D3-A387-ED4A3A3BF840}" destId="{75611CC2-5C70-4F32-AFB4-65786957C83C}" srcOrd="1" destOrd="0" parTransId="{9DD1EDB0-77A2-4FC4-B815-44B628727213}" sibTransId="{3E369A7F-550C-4571-85C6-396B8E21298E}"/>
    <dgm:cxn modelId="{39D27EAD-AE6F-42FC-A9A0-9DBECF9A8953}" type="presParOf" srcId="{BA566C67-9E18-4C05-BDF2-94C6BD46389C}" destId="{731B6600-E9B5-4DB3-9C28-32C59EB2618D}" srcOrd="0" destOrd="0" presId="urn:microsoft.com/office/officeart/2018/2/layout/IconVerticalSolidList"/>
    <dgm:cxn modelId="{8B0F439C-83D4-4C7C-9975-909CA5742CED}" type="presParOf" srcId="{731B6600-E9B5-4DB3-9C28-32C59EB2618D}" destId="{FEC73584-499D-4354-A76A-621321085FB8}" srcOrd="0" destOrd="0" presId="urn:microsoft.com/office/officeart/2018/2/layout/IconVerticalSolidList"/>
    <dgm:cxn modelId="{C61BDA7C-AB66-4AAF-88D0-3D62E1339772}" type="presParOf" srcId="{731B6600-E9B5-4DB3-9C28-32C59EB2618D}" destId="{2D98F178-01EF-4E93-892D-5BF8EC67CAC8}" srcOrd="1" destOrd="0" presId="urn:microsoft.com/office/officeart/2018/2/layout/IconVerticalSolidList"/>
    <dgm:cxn modelId="{60D223AF-D3AB-4943-A237-1A6055EB4D12}" type="presParOf" srcId="{731B6600-E9B5-4DB3-9C28-32C59EB2618D}" destId="{6F640DF2-86BA-43B8-9678-2587E4B69213}" srcOrd="2" destOrd="0" presId="urn:microsoft.com/office/officeart/2018/2/layout/IconVerticalSolidList"/>
    <dgm:cxn modelId="{F45B9C66-67F7-4087-BFD1-F3031E0206F7}" type="presParOf" srcId="{731B6600-E9B5-4DB3-9C28-32C59EB2618D}" destId="{57EB11FB-2924-4163-8506-07EEED3C397B}" srcOrd="3" destOrd="0" presId="urn:microsoft.com/office/officeart/2018/2/layout/IconVerticalSolidList"/>
    <dgm:cxn modelId="{D2FD2D29-F71A-4C09-8F14-57BFBB7700CA}" type="presParOf" srcId="{BA566C67-9E18-4C05-BDF2-94C6BD46389C}" destId="{763662C7-3D0F-45AB-AE42-09D225A06316}" srcOrd="1" destOrd="0" presId="urn:microsoft.com/office/officeart/2018/2/layout/IconVerticalSolidList"/>
    <dgm:cxn modelId="{63E66E92-D8D8-45BB-9657-43AADB018E0F}" type="presParOf" srcId="{BA566C67-9E18-4C05-BDF2-94C6BD46389C}" destId="{BC77570A-FED0-413D-BEAB-084B006DC600}" srcOrd="2" destOrd="0" presId="urn:microsoft.com/office/officeart/2018/2/layout/IconVerticalSolidList"/>
    <dgm:cxn modelId="{6581EA76-CAFF-410C-9F5C-3F6A307C53B2}" type="presParOf" srcId="{BC77570A-FED0-413D-BEAB-084B006DC600}" destId="{C9B3F4EC-A3BA-47AB-B1A0-6312A018D6A0}" srcOrd="0" destOrd="0" presId="urn:microsoft.com/office/officeart/2018/2/layout/IconVerticalSolidList"/>
    <dgm:cxn modelId="{178E1195-8090-4B49-8F53-99723C02FBEE}" type="presParOf" srcId="{BC77570A-FED0-413D-BEAB-084B006DC600}" destId="{D68987A8-0EFA-457F-A5AF-5F05FD5D7DB3}" srcOrd="1" destOrd="0" presId="urn:microsoft.com/office/officeart/2018/2/layout/IconVerticalSolidList"/>
    <dgm:cxn modelId="{781EBFFA-F89E-4F73-8F6F-FE369D8F3F86}" type="presParOf" srcId="{BC77570A-FED0-413D-BEAB-084B006DC600}" destId="{AF2DFAEA-7229-40C3-865C-BD1641E28456}" srcOrd="2" destOrd="0" presId="urn:microsoft.com/office/officeart/2018/2/layout/IconVerticalSolidList"/>
    <dgm:cxn modelId="{D075ADDC-6D4D-4F6C-8060-CC00BFE9D002}" type="presParOf" srcId="{BC77570A-FED0-413D-BEAB-084B006DC600}" destId="{9AEAA68A-8869-4519-8093-325934369CB7}"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C0B14E-AEA6-48D3-A387-ED4A3A3BF84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71FC021-6A65-44D1-95B9-0E6C89079866}">
      <dgm:prSet phldrT="[Text]" custT="1"/>
      <dgm:spPr/>
      <dgm:t>
        <a:bodyPr/>
        <a:lstStyle/>
        <a:p>
          <a:pPr algn="ctr">
            <a:lnSpc>
              <a:spcPct val="100000"/>
            </a:lnSpc>
          </a:pPr>
          <a:r>
            <a:rPr lang="en-US" sz="2000" dirty="0">
              <a:latin typeface="Avenir Next LT Pro"/>
            </a:rPr>
            <a:t>RAG</a:t>
          </a:r>
          <a:r>
            <a:rPr lang="en-US" sz="2000" b="0" dirty="0">
              <a:latin typeface="Avenir Next LT Pro"/>
            </a:rPr>
            <a:t> Pipeline Implementation</a:t>
          </a:r>
          <a:endParaRPr lang="en-US" sz="2000" b="0" dirty="0"/>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3BC28953-520E-4F4F-952C-6E855B7240E6}">
      <dgm:prSet phldr="0" custT="1"/>
      <dgm:spPr/>
      <dgm:t>
        <a:bodyPr/>
        <a:lstStyle/>
        <a:p>
          <a:pPr algn="ctr">
            <a:lnSpc>
              <a:spcPct val="100000"/>
            </a:lnSpc>
          </a:pPr>
          <a:r>
            <a:rPr lang="en-US" sz="2000" b="0" dirty="0">
              <a:latin typeface="+mj-lt"/>
            </a:rPr>
            <a:t>Implement Filtration Technique</a:t>
          </a:r>
        </a:p>
      </dgm:t>
    </dgm:pt>
    <dgm:pt modelId="{17AC1C65-B74E-4458-8847-BE79CF1227B4}" type="parTrans" cxnId="{69FA57A3-FE45-4657-A4F0-CCD0A4C8AF3D}">
      <dgm:prSet/>
      <dgm:spPr/>
      <dgm:t>
        <a:bodyPr/>
        <a:lstStyle/>
        <a:p>
          <a:endParaRPr lang="en-NZ"/>
        </a:p>
      </dgm:t>
    </dgm:pt>
    <dgm:pt modelId="{C814FCBE-F9D8-4657-BBC1-34761AD45094}" type="sibTrans" cxnId="{69FA57A3-FE45-4657-A4F0-CCD0A4C8AF3D}">
      <dgm:prSet/>
      <dgm:spPr/>
      <dgm:t>
        <a:bodyPr/>
        <a:lstStyle/>
        <a:p>
          <a:endParaRPr lang="en-NZ"/>
        </a:p>
      </dgm:t>
    </dgm:pt>
    <dgm:pt modelId="{BA566C67-9E18-4C05-BDF2-94C6BD46389C}" type="pres">
      <dgm:prSet presAssocID="{55C0B14E-AEA6-48D3-A387-ED4A3A3BF840}" presName="root" presStyleCnt="0">
        <dgm:presLayoutVars>
          <dgm:dir/>
          <dgm:resizeHandles val="exact"/>
        </dgm:presLayoutVars>
      </dgm:prSet>
      <dgm:spPr/>
    </dgm:pt>
    <dgm:pt modelId="{4FEA09F5-EC20-4FA0-AB2E-B66F2F09BD7F}" type="pres">
      <dgm:prSet presAssocID="{D71FC021-6A65-44D1-95B9-0E6C89079866}" presName="compNode" presStyleCnt="0"/>
      <dgm:spPr/>
    </dgm:pt>
    <dgm:pt modelId="{1B9E9401-C8AA-4B23-8609-D2B2DC7DB788}" type="pres">
      <dgm:prSet presAssocID="{D71FC021-6A65-44D1-95B9-0E6C89079866}" presName="bgRect" presStyleLbl="bgShp" presStyleIdx="0" presStyleCnt="2"/>
      <dgm:spPr/>
    </dgm:pt>
    <dgm:pt modelId="{83E7EEA2-3BD2-4BA5-80E0-09AE4F430562}" type="pres">
      <dgm:prSet presAssocID="{D71FC021-6A65-44D1-95B9-0E6C890798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B7ABC6B3-7362-4528-B146-6B105505720E}" type="pres">
      <dgm:prSet presAssocID="{D71FC021-6A65-44D1-95B9-0E6C89079866}" presName="spaceRect" presStyleCnt="0"/>
      <dgm:spPr/>
    </dgm:pt>
    <dgm:pt modelId="{E5CEB6BD-3AFA-4D82-8F85-363B0C319D09}" type="pres">
      <dgm:prSet presAssocID="{D71FC021-6A65-44D1-95B9-0E6C89079866}" presName="parTx" presStyleLbl="revTx" presStyleIdx="0" presStyleCnt="2">
        <dgm:presLayoutVars>
          <dgm:chMax val="0"/>
          <dgm:chPref val="0"/>
        </dgm:presLayoutVars>
      </dgm:prSet>
      <dgm:spPr/>
    </dgm:pt>
    <dgm:pt modelId="{382EF4A0-D1FA-4DA1-816F-E482C53F1310}" type="pres">
      <dgm:prSet presAssocID="{9B090D9D-470E-46E2-AABB-0368A52481AA}" presName="sibTrans" presStyleCnt="0"/>
      <dgm:spPr/>
    </dgm:pt>
    <dgm:pt modelId="{28770F87-C0BC-43B3-882F-F4778E42E9AD}" type="pres">
      <dgm:prSet presAssocID="{3BC28953-520E-4F4F-952C-6E855B7240E6}" presName="compNode" presStyleCnt="0"/>
      <dgm:spPr/>
    </dgm:pt>
    <dgm:pt modelId="{9FC73ADA-FC27-49F6-91A9-2A8B56A268E7}" type="pres">
      <dgm:prSet presAssocID="{3BC28953-520E-4F4F-952C-6E855B7240E6}" presName="bgRect" presStyleLbl="bgShp" presStyleIdx="1" presStyleCnt="2"/>
      <dgm:spPr/>
    </dgm:pt>
    <dgm:pt modelId="{6739074B-E5D7-418B-9D4F-344035E65E2D}" type="pres">
      <dgm:prSet presAssocID="{3BC28953-520E-4F4F-952C-6E855B7240E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lter with solid fill"/>
        </a:ext>
      </dgm:extLst>
    </dgm:pt>
    <dgm:pt modelId="{4F3D6E42-BA28-49B9-82E3-21E8D8016688}" type="pres">
      <dgm:prSet presAssocID="{3BC28953-520E-4F4F-952C-6E855B7240E6}" presName="spaceRect" presStyleCnt="0"/>
      <dgm:spPr/>
    </dgm:pt>
    <dgm:pt modelId="{5B91FF78-9859-4D41-80EF-CB529749D0F2}" type="pres">
      <dgm:prSet presAssocID="{3BC28953-520E-4F4F-952C-6E855B7240E6}" presName="parTx" presStyleLbl="revTx" presStyleIdx="1" presStyleCnt="2">
        <dgm:presLayoutVars>
          <dgm:chMax val="0"/>
          <dgm:chPref val="0"/>
        </dgm:presLayoutVars>
      </dgm:prSet>
      <dgm:spPr/>
    </dgm:pt>
  </dgm:ptLst>
  <dgm:cxnLst>
    <dgm:cxn modelId="{4EA4CF12-D6DA-40F7-AE02-A3033CB9C01B}" type="presOf" srcId="{55C0B14E-AEA6-48D3-A387-ED4A3A3BF840}" destId="{BA566C67-9E18-4C05-BDF2-94C6BD46389C}" srcOrd="0" destOrd="0" presId="urn:microsoft.com/office/officeart/2018/2/layout/IconVerticalSolidList"/>
    <dgm:cxn modelId="{252E1515-5351-4E3D-A55F-D35AA0B040EC}" type="presOf" srcId="{D71FC021-6A65-44D1-95B9-0E6C89079866}" destId="{E5CEB6BD-3AFA-4D82-8F85-363B0C319D09}" srcOrd="0" destOrd="0" presId="urn:microsoft.com/office/officeart/2018/2/layout/IconVerticalSolidList"/>
    <dgm:cxn modelId="{10CC5A21-86C6-47C8-8812-38DA927DB4FA}" type="presOf" srcId="{3BC28953-520E-4F4F-952C-6E855B7240E6}" destId="{5B91FF78-9859-4D41-80EF-CB529749D0F2}" srcOrd="0" destOrd="0" presId="urn:microsoft.com/office/officeart/2018/2/layout/IconVerticalSolidList"/>
    <dgm:cxn modelId="{53239C96-427C-420B-95DC-546F3B30ED65}" srcId="{55C0B14E-AEA6-48D3-A387-ED4A3A3BF840}" destId="{D71FC021-6A65-44D1-95B9-0E6C89079866}" srcOrd="0" destOrd="0" parTransId="{862AAE39-3AAD-40E3-BA20-90187BD73242}" sibTransId="{9B090D9D-470E-46E2-AABB-0368A52481AA}"/>
    <dgm:cxn modelId="{69FA57A3-FE45-4657-A4F0-CCD0A4C8AF3D}" srcId="{55C0B14E-AEA6-48D3-A387-ED4A3A3BF840}" destId="{3BC28953-520E-4F4F-952C-6E855B7240E6}" srcOrd="1" destOrd="0" parTransId="{17AC1C65-B74E-4458-8847-BE79CF1227B4}" sibTransId="{C814FCBE-F9D8-4657-BBC1-34761AD45094}"/>
    <dgm:cxn modelId="{CB8EA0B0-10D3-4A4C-8845-AEDF0A4CDC29}" type="presParOf" srcId="{BA566C67-9E18-4C05-BDF2-94C6BD46389C}" destId="{4FEA09F5-EC20-4FA0-AB2E-B66F2F09BD7F}" srcOrd="0" destOrd="0" presId="urn:microsoft.com/office/officeart/2018/2/layout/IconVerticalSolidList"/>
    <dgm:cxn modelId="{CDBF9E8D-5237-49A9-ABE6-C38D2179B5BB}" type="presParOf" srcId="{4FEA09F5-EC20-4FA0-AB2E-B66F2F09BD7F}" destId="{1B9E9401-C8AA-4B23-8609-D2B2DC7DB788}" srcOrd="0" destOrd="0" presId="urn:microsoft.com/office/officeart/2018/2/layout/IconVerticalSolidList"/>
    <dgm:cxn modelId="{AA281F22-B8E8-4C62-9492-9A0AD387B11D}" type="presParOf" srcId="{4FEA09F5-EC20-4FA0-AB2E-B66F2F09BD7F}" destId="{83E7EEA2-3BD2-4BA5-80E0-09AE4F430562}" srcOrd="1" destOrd="0" presId="urn:microsoft.com/office/officeart/2018/2/layout/IconVerticalSolidList"/>
    <dgm:cxn modelId="{42C106BC-CAB1-4B6D-A917-3AF876664F87}" type="presParOf" srcId="{4FEA09F5-EC20-4FA0-AB2E-B66F2F09BD7F}" destId="{B7ABC6B3-7362-4528-B146-6B105505720E}" srcOrd="2" destOrd="0" presId="urn:microsoft.com/office/officeart/2018/2/layout/IconVerticalSolidList"/>
    <dgm:cxn modelId="{72FE0B1B-B1F2-40D0-96B0-8409B237113E}" type="presParOf" srcId="{4FEA09F5-EC20-4FA0-AB2E-B66F2F09BD7F}" destId="{E5CEB6BD-3AFA-4D82-8F85-363B0C319D09}" srcOrd="3" destOrd="0" presId="urn:microsoft.com/office/officeart/2018/2/layout/IconVerticalSolidList"/>
    <dgm:cxn modelId="{ACD9B3ED-E457-4620-A900-C2645DE4F232}" type="presParOf" srcId="{BA566C67-9E18-4C05-BDF2-94C6BD46389C}" destId="{382EF4A0-D1FA-4DA1-816F-E482C53F1310}" srcOrd="1" destOrd="0" presId="urn:microsoft.com/office/officeart/2018/2/layout/IconVerticalSolidList"/>
    <dgm:cxn modelId="{1E2B05D1-2CB5-4DD3-A119-459F778C12EA}" type="presParOf" srcId="{BA566C67-9E18-4C05-BDF2-94C6BD46389C}" destId="{28770F87-C0BC-43B3-882F-F4778E42E9AD}" srcOrd="2" destOrd="0" presId="urn:microsoft.com/office/officeart/2018/2/layout/IconVerticalSolidList"/>
    <dgm:cxn modelId="{E2A66E0D-99ED-45A2-B2B4-F7435FA689B5}" type="presParOf" srcId="{28770F87-C0BC-43B3-882F-F4778E42E9AD}" destId="{9FC73ADA-FC27-49F6-91A9-2A8B56A268E7}" srcOrd="0" destOrd="0" presId="urn:microsoft.com/office/officeart/2018/2/layout/IconVerticalSolidList"/>
    <dgm:cxn modelId="{771F6E05-3EDD-4044-A668-4CD5EB1A550F}" type="presParOf" srcId="{28770F87-C0BC-43B3-882F-F4778E42E9AD}" destId="{6739074B-E5D7-418B-9D4F-344035E65E2D}" srcOrd="1" destOrd="0" presId="urn:microsoft.com/office/officeart/2018/2/layout/IconVerticalSolidList"/>
    <dgm:cxn modelId="{BD848E01-A932-4E5D-BAE8-148661DC2D44}" type="presParOf" srcId="{28770F87-C0BC-43B3-882F-F4778E42E9AD}" destId="{4F3D6E42-BA28-49B9-82E3-21E8D8016688}" srcOrd="2" destOrd="0" presId="urn:microsoft.com/office/officeart/2018/2/layout/IconVerticalSolidList"/>
    <dgm:cxn modelId="{BFA58959-D9B1-4F57-BD33-ED33142B9E84}" type="presParOf" srcId="{28770F87-C0BC-43B3-882F-F4778E42E9AD}" destId="{5B91FF78-9859-4D41-80EF-CB529749D0F2}" srcOrd="3" destOrd="0" presId="urn:microsoft.com/office/officeart/2018/2/layout/IconVerticalSolidList"/>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45730A-F315-4A82-AB4E-FE7ECE53CCF2}"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0412AEF1-2E4B-4107-88E9-38135D876752}">
      <dgm:prSet/>
      <dgm:spPr/>
      <dgm:t>
        <a:bodyPr/>
        <a:lstStyle/>
        <a:p>
          <a:r>
            <a:rPr lang="en-US" b="1" dirty="0">
              <a:latin typeface="+mj-lt"/>
            </a:rPr>
            <a:t>Synthetic Data via Abstractive </a:t>
          </a:r>
          <a:r>
            <a:rPr lang="en-US" b="1" dirty="0" err="1">
              <a:latin typeface="+mj-lt"/>
            </a:rPr>
            <a:t>Summarisation</a:t>
          </a:r>
          <a:endParaRPr lang="en-US" b="1" dirty="0">
            <a:latin typeface="+mj-lt"/>
          </a:endParaRPr>
        </a:p>
      </dgm:t>
    </dgm:pt>
    <dgm:pt modelId="{6A2B12CD-495C-45F8-8A24-94E7A93C80D9}" type="parTrans" cxnId="{58A48B34-1097-4B28-BC4B-212261297900}">
      <dgm:prSet/>
      <dgm:spPr/>
      <dgm:t>
        <a:bodyPr/>
        <a:lstStyle/>
        <a:p>
          <a:endParaRPr lang="en-US"/>
        </a:p>
      </dgm:t>
    </dgm:pt>
    <dgm:pt modelId="{F767D3A4-4AAB-4960-95E6-E4A3126A36F0}" type="sibTrans" cxnId="{58A48B34-1097-4B28-BC4B-212261297900}">
      <dgm:prSet/>
      <dgm:spPr/>
      <dgm:t>
        <a:bodyPr/>
        <a:lstStyle/>
        <a:p>
          <a:endParaRPr lang="en-US"/>
        </a:p>
      </dgm:t>
    </dgm:pt>
    <dgm:pt modelId="{FA4CBECF-89E5-4EB2-A52D-F7DD32DC8B0F}">
      <dgm:prSet/>
      <dgm:spPr/>
      <dgm:t>
        <a:bodyPr/>
        <a:lstStyle/>
        <a:p>
          <a:pPr rtl="0"/>
          <a:r>
            <a:rPr lang="en-US"/>
            <a:t>We </a:t>
          </a:r>
          <a:r>
            <a:rPr lang="en-US" b="1"/>
            <a:t>observed</a:t>
          </a:r>
          <a:r>
            <a:rPr lang="en-US"/>
            <a:t> the current </a:t>
          </a:r>
          <a:r>
            <a:rPr lang="en-US" b="1"/>
            <a:t>extractive</a:t>
          </a:r>
          <a:r>
            <a:rPr lang="en-US"/>
            <a:t> approach can sometimes lead to </a:t>
          </a:r>
          <a:r>
            <a:rPr lang="en-US" b="1"/>
            <a:t>ambiguous </a:t>
          </a:r>
          <a:r>
            <a:rPr lang="en-US" b="0"/>
            <a:t>synthetic</a:t>
          </a:r>
          <a:r>
            <a:rPr lang="en-US" b="1"/>
            <a:t> </a:t>
          </a:r>
          <a:r>
            <a:rPr lang="en-US" b="0"/>
            <a:t>QA pairs</a:t>
          </a:r>
          <a:r>
            <a:rPr lang="en-US"/>
            <a:t>.</a:t>
          </a:r>
        </a:p>
      </dgm:t>
    </dgm:pt>
    <dgm:pt modelId="{E9D5338B-0341-4114-A3CC-BABC5F7E6C9C}" type="parTrans" cxnId="{C9667D65-DAFF-4E0E-9C02-F4A4B8F50034}">
      <dgm:prSet/>
      <dgm:spPr/>
      <dgm:t>
        <a:bodyPr/>
        <a:lstStyle/>
        <a:p>
          <a:endParaRPr lang="en-US"/>
        </a:p>
      </dgm:t>
    </dgm:pt>
    <dgm:pt modelId="{FF85D4C5-34E8-41D9-98EA-6435698B1A38}" type="sibTrans" cxnId="{C9667D65-DAFF-4E0E-9C02-F4A4B8F50034}">
      <dgm:prSet/>
      <dgm:spPr/>
      <dgm:t>
        <a:bodyPr/>
        <a:lstStyle/>
        <a:p>
          <a:endParaRPr lang="en-US"/>
        </a:p>
      </dgm:t>
    </dgm:pt>
    <dgm:pt modelId="{1F324606-FBF1-48D5-A721-A19D16E21F8E}">
      <dgm:prSet/>
      <dgm:spPr/>
      <dgm:t>
        <a:bodyPr/>
        <a:lstStyle/>
        <a:p>
          <a:r>
            <a:rPr lang="en-US" b="1" dirty="0">
              <a:latin typeface="+mj-lt"/>
            </a:rPr>
            <a:t>Synthetic Data via Question Enhancement</a:t>
          </a:r>
        </a:p>
      </dgm:t>
    </dgm:pt>
    <dgm:pt modelId="{77654CD4-5FF6-4F8B-BB24-453B1771585F}" type="parTrans" cxnId="{7D965DD4-8796-4569-83F3-9506E951FED0}">
      <dgm:prSet/>
      <dgm:spPr/>
      <dgm:t>
        <a:bodyPr/>
        <a:lstStyle/>
        <a:p>
          <a:endParaRPr lang="en-US"/>
        </a:p>
      </dgm:t>
    </dgm:pt>
    <dgm:pt modelId="{6715B0E2-206E-4E0C-B329-9566941BC81E}" type="sibTrans" cxnId="{7D965DD4-8796-4569-83F3-9506E951FED0}">
      <dgm:prSet/>
      <dgm:spPr/>
      <dgm:t>
        <a:bodyPr/>
        <a:lstStyle/>
        <a:p>
          <a:endParaRPr lang="en-US"/>
        </a:p>
      </dgm:t>
    </dgm:pt>
    <dgm:pt modelId="{73AEB632-B8C1-4B0A-B5C6-D0D65AF8045C}">
      <dgm:prSet/>
      <dgm:spPr/>
      <dgm:t>
        <a:bodyPr/>
        <a:lstStyle/>
        <a:p>
          <a:pPr rtl="0"/>
          <a:r>
            <a:rPr lang="en-US" b="1"/>
            <a:t>Motivated</a:t>
          </a:r>
          <a:r>
            <a:rPr lang="en-US"/>
            <a:t> by this, we introduce an </a:t>
          </a:r>
          <a:r>
            <a:rPr lang="en-US" b="1"/>
            <a:t>abstractive</a:t>
          </a:r>
          <a:r>
            <a:rPr lang="en-US"/>
            <a:t> </a:t>
          </a:r>
          <a:r>
            <a:rPr lang="en-US" b="1"/>
            <a:t>summarisation</a:t>
          </a:r>
          <a:r>
            <a:rPr lang="en-US"/>
            <a:t> approach.</a:t>
          </a:r>
        </a:p>
      </dgm:t>
    </dgm:pt>
    <dgm:pt modelId="{1F1947E3-B85F-41A8-A585-6FBBFE0CAC01}" type="parTrans" cxnId="{9B0DFEE1-DB3D-4B7E-B5AC-1FD942654AAB}">
      <dgm:prSet/>
      <dgm:spPr/>
      <dgm:t>
        <a:bodyPr/>
        <a:lstStyle/>
        <a:p>
          <a:endParaRPr lang="en-NZ"/>
        </a:p>
      </dgm:t>
    </dgm:pt>
    <dgm:pt modelId="{A45F21C5-557A-4938-9D9D-D0AA71B78229}" type="sibTrans" cxnId="{9B0DFEE1-DB3D-4B7E-B5AC-1FD942654AAB}">
      <dgm:prSet/>
      <dgm:spPr/>
      <dgm:t>
        <a:bodyPr/>
        <a:lstStyle/>
        <a:p>
          <a:endParaRPr lang="en-NZ"/>
        </a:p>
      </dgm:t>
    </dgm:pt>
    <dgm:pt modelId="{CDE9EE1E-97A4-425A-9329-FAD558B62B5B}">
      <dgm:prSet/>
      <dgm:spPr/>
      <dgm:t>
        <a:bodyPr/>
        <a:lstStyle/>
        <a:p>
          <a:pPr rtl="0"/>
          <a:r>
            <a:rPr lang="en-US"/>
            <a:t>We think that a </a:t>
          </a:r>
          <a:r>
            <a:rPr lang="en-US" b="1"/>
            <a:t>summary</a:t>
          </a:r>
          <a:r>
            <a:rPr lang="en-US"/>
            <a:t> for an </a:t>
          </a:r>
          <a:r>
            <a:rPr lang="en-US" b="1"/>
            <a:t>answer</a:t>
          </a:r>
          <a:r>
            <a:rPr lang="en-US"/>
            <a:t> will likely provide a </a:t>
          </a:r>
          <a:r>
            <a:rPr lang="en-US" b="1"/>
            <a:t>more factual </a:t>
          </a:r>
          <a:r>
            <a:rPr lang="en-US"/>
            <a:t>answer, from which we can generate </a:t>
          </a:r>
          <a:r>
            <a:rPr lang="en-US" b="1"/>
            <a:t>less ambiguous </a:t>
          </a:r>
          <a:r>
            <a:rPr lang="en-US"/>
            <a:t>questions. </a:t>
          </a:r>
        </a:p>
      </dgm:t>
    </dgm:pt>
    <dgm:pt modelId="{7B933488-7261-4E07-A35C-E3BD52121F48}" type="parTrans" cxnId="{DB50B49D-9051-4A43-A524-176129D1F12A}">
      <dgm:prSet/>
      <dgm:spPr/>
      <dgm:t>
        <a:bodyPr/>
        <a:lstStyle/>
        <a:p>
          <a:endParaRPr lang="en-NZ"/>
        </a:p>
      </dgm:t>
    </dgm:pt>
    <dgm:pt modelId="{1C8EB10F-7999-4798-9215-4118C3C04B4A}" type="sibTrans" cxnId="{DB50B49D-9051-4A43-A524-176129D1F12A}">
      <dgm:prSet/>
      <dgm:spPr/>
      <dgm:t>
        <a:bodyPr/>
        <a:lstStyle/>
        <a:p>
          <a:endParaRPr lang="en-NZ"/>
        </a:p>
      </dgm:t>
    </dgm:pt>
    <dgm:pt modelId="{6AD5A2CB-0606-444C-8C45-4EA31DC0BBA5}">
      <dgm:prSet/>
      <dgm:spPr/>
      <dgm:t>
        <a:bodyPr/>
        <a:lstStyle/>
        <a:p>
          <a:pPr rtl="0"/>
          <a:r>
            <a:rPr lang="en-US"/>
            <a:t>We believe that </a:t>
          </a:r>
          <a:r>
            <a:rPr lang="en-US" b="1"/>
            <a:t>less ambiguous </a:t>
          </a:r>
          <a:r>
            <a:rPr lang="en-US"/>
            <a:t>synthetic QA pairs may </a:t>
          </a:r>
          <a:r>
            <a:rPr lang="en-US" b="1"/>
            <a:t>improve</a:t>
          </a:r>
          <a:r>
            <a:rPr lang="en-US"/>
            <a:t> the </a:t>
          </a:r>
          <a:r>
            <a:rPr lang="en-US" b="1"/>
            <a:t>performance</a:t>
          </a:r>
          <a:r>
            <a:rPr lang="en-US"/>
            <a:t> of RAG. </a:t>
          </a:r>
        </a:p>
      </dgm:t>
    </dgm:pt>
    <dgm:pt modelId="{EBF276AC-2EBD-416C-991D-5F90F1E781DE}" type="parTrans" cxnId="{7E0DC4DD-A713-4593-9A6C-323A87E84C96}">
      <dgm:prSet/>
      <dgm:spPr/>
      <dgm:t>
        <a:bodyPr/>
        <a:lstStyle/>
        <a:p>
          <a:endParaRPr lang="en-NZ"/>
        </a:p>
      </dgm:t>
    </dgm:pt>
    <dgm:pt modelId="{D53F119F-E0AA-4A4D-A7EB-955B2B0C4188}" type="sibTrans" cxnId="{7E0DC4DD-A713-4593-9A6C-323A87E84C96}">
      <dgm:prSet/>
      <dgm:spPr/>
      <dgm:t>
        <a:bodyPr/>
        <a:lstStyle/>
        <a:p>
          <a:endParaRPr lang="en-NZ"/>
        </a:p>
      </dgm:t>
    </dgm:pt>
    <dgm:pt modelId="{E8027CE1-4891-480A-A712-96881C451A77}">
      <dgm:prSet/>
      <dgm:spPr/>
      <dgm:t>
        <a:bodyPr/>
        <a:lstStyle/>
        <a:p>
          <a:pPr rtl="0"/>
          <a:endParaRPr lang="en-US"/>
        </a:p>
      </dgm:t>
    </dgm:pt>
    <dgm:pt modelId="{E71C939C-35A8-4B39-880F-2BCDC46F1176}" type="parTrans" cxnId="{0F940CFA-6BE5-43BF-B9BD-3928B85C3E57}">
      <dgm:prSet/>
      <dgm:spPr/>
      <dgm:t>
        <a:bodyPr/>
        <a:lstStyle/>
        <a:p>
          <a:endParaRPr lang="en-NZ"/>
        </a:p>
      </dgm:t>
    </dgm:pt>
    <dgm:pt modelId="{0E6E2CA3-4BED-4EA9-B2B1-E76BCD96158A}" type="sibTrans" cxnId="{0F940CFA-6BE5-43BF-B9BD-3928B85C3E57}">
      <dgm:prSet/>
      <dgm:spPr/>
      <dgm:t>
        <a:bodyPr/>
        <a:lstStyle/>
        <a:p>
          <a:endParaRPr lang="en-NZ"/>
        </a:p>
      </dgm:t>
    </dgm:pt>
    <dgm:pt modelId="{093FBCB2-D4DE-41B7-9925-500F2208F1B2}">
      <dgm:prSet/>
      <dgm:spPr/>
      <dgm:t>
        <a:bodyPr/>
        <a:lstStyle/>
        <a:p>
          <a:pPr rtl="0"/>
          <a:endParaRPr lang="en-US"/>
        </a:p>
      </dgm:t>
    </dgm:pt>
    <dgm:pt modelId="{6C40013A-68AA-4DCB-B841-E13E36C88071}" type="parTrans" cxnId="{B2C7514F-711F-49FC-AB61-0A370A24061F}">
      <dgm:prSet/>
      <dgm:spPr/>
      <dgm:t>
        <a:bodyPr/>
        <a:lstStyle/>
        <a:p>
          <a:endParaRPr lang="en-NZ"/>
        </a:p>
      </dgm:t>
    </dgm:pt>
    <dgm:pt modelId="{40B6AF1D-314A-49FF-82DE-AABE92E96D25}" type="sibTrans" cxnId="{B2C7514F-711F-49FC-AB61-0A370A24061F}">
      <dgm:prSet/>
      <dgm:spPr/>
      <dgm:t>
        <a:bodyPr/>
        <a:lstStyle/>
        <a:p>
          <a:endParaRPr lang="en-NZ"/>
        </a:p>
      </dgm:t>
    </dgm:pt>
    <dgm:pt modelId="{BEA04B49-B97C-4D47-9281-F14034983590}">
      <dgm:prSet/>
      <dgm:spPr/>
      <dgm:t>
        <a:bodyPr/>
        <a:lstStyle/>
        <a:p>
          <a:pPr rtl="0"/>
          <a:endParaRPr lang="en-US"/>
        </a:p>
      </dgm:t>
    </dgm:pt>
    <dgm:pt modelId="{043A4844-3789-47C2-BDE0-798C9871AB4B}" type="parTrans" cxnId="{5AFDE473-C3D8-4A3D-A399-3EEE1861D24F}">
      <dgm:prSet/>
      <dgm:spPr/>
      <dgm:t>
        <a:bodyPr/>
        <a:lstStyle/>
        <a:p>
          <a:endParaRPr lang="en-NZ"/>
        </a:p>
      </dgm:t>
    </dgm:pt>
    <dgm:pt modelId="{C1F8D5D4-92F9-4620-9500-64FC7A8B8FE7}" type="sibTrans" cxnId="{5AFDE473-C3D8-4A3D-A399-3EEE1861D24F}">
      <dgm:prSet/>
      <dgm:spPr/>
      <dgm:t>
        <a:bodyPr/>
        <a:lstStyle/>
        <a:p>
          <a:endParaRPr lang="en-NZ"/>
        </a:p>
      </dgm:t>
    </dgm:pt>
    <dgm:pt modelId="{3A961F79-EA16-4AFF-AD00-64C95D8B4231}">
      <dgm:prSet/>
      <dgm:spPr/>
      <dgm:t>
        <a:bodyPr/>
        <a:lstStyle/>
        <a:p>
          <a:pPr rtl="0"/>
          <a:r>
            <a:rPr lang="en-US"/>
            <a:t>We observed the </a:t>
          </a:r>
          <a:r>
            <a:rPr lang="en-US" b="1"/>
            <a:t>retriever</a:t>
          </a:r>
          <a:r>
            <a:rPr lang="en-US"/>
            <a:t> component </a:t>
          </a:r>
          <a:r>
            <a:rPr lang="en-US" b="1"/>
            <a:t>struggles</a:t>
          </a:r>
          <a:r>
            <a:rPr lang="en-US"/>
            <a:t> to find relevant information.</a:t>
          </a:r>
        </a:p>
      </dgm:t>
    </dgm:pt>
    <dgm:pt modelId="{CC2F3151-1701-4A06-A6D4-44A7D86D5088}" type="parTrans" cxnId="{E4B0C8FF-53C9-4B28-BF2E-6E8158EDD829}">
      <dgm:prSet/>
      <dgm:spPr/>
      <dgm:t>
        <a:bodyPr/>
        <a:lstStyle/>
        <a:p>
          <a:endParaRPr lang="en-NZ"/>
        </a:p>
      </dgm:t>
    </dgm:pt>
    <dgm:pt modelId="{1939B036-A60F-4586-ACFE-F571602E086E}" type="sibTrans" cxnId="{E4B0C8FF-53C9-4B28-BF2E-6E8158EDD829}">
      <dgm:prSet/>
      <dgm:spPr/>
      <dgm:t>
        <a:bodyPr/>
        <a:lstStyle/>
        <a:p>
          <a:endParaRPr lang="en-NZ"/>
        </a:p>
      </dgm:t>
    </dgm:pt>
    <dgm:pt modelId="{BB2413D5-15EB-4E66-9EAA-E5993893B70C}">
      <dgm:prSet/>
      <dgm:spPr/>
      <dgm:t>
        <a:bodyPr/>
        <a:lstStyle/>
        <a:p>
          <a:pPr rtl="0"/>
          <a:r>
            <a:rPr lang="en-US"/>
            <a:t>From this, we developed an idea to </a:t>
          </a:r>
          <a:r>
            <a:rPr lang="en-US" b="1"/>
            <a:t>concatenate</a:t>
          </a:r>
          <a:r>
            <a:rPr lang="en-US"/>
            <a:t> </a:t>
          </a:r>
          <a:r>
            <a:rPr lang="en-US" b="1"/>
            <a:t>additional</a:t>
          </a:r>
          <a:r>
            <a:rPr lang="en-US"/>
            <a:t> lexical matching results to the synthetic </a:t>
          </a:r>
          <a:r>
            <a:rPr lang="en-US" b="1"/>
            <a:t>question</a:t>
          </a:r>
          <a:r>
            <a:rPr lang="en-US"/>
            <a:t>.</a:t>
          </a:r>
        </a:p>
      </dgm:t>
    </dgm:pt>
    <dgm:pt modelId="{2057346F-F1D4-4F0B-9316-4B93E4949A20}" type="parTrans" cxnId="{E7A3D5CF-0D0C-4E2B-AC0D-710C3FB4B955}">
      <dgm:prSet/>
      <dgm:spPr/>
      <dgm:t>
        <a:bodyPr/>
        <a:lstStyle/>
        <a:p>
          <a:endParaRPr lang="en-NZ"/>
        </a:p>
      </dgm:t>
    </dgm:pt>
    <dgm:pt modelId="{C5097E68-E5E8-44FD-B395-518228B47892}" type="sibTrans" cxnId="{E7A3D5CF-0D0C-4E2B-AC0D-710C3FB4B955}">
      <dgm:prSet/>
      <dgm:spPr/>
      <dgm:t>
        <a:bodyPr/>
        <a:lstStyle/>
        <a:p>
          <a:endParaRPr lang="en-NZ"/>
        </a:p>
      </dgm:t>
    </dgm:pt>
    <dgm:pt modelId="{69108792-B06B-4C0B-8D52-60C39F603A6C}">
      <dgm:prSet/>
      <dgm:spPr/>
      <dgm:t>
        <a:bodyPr/>
        <a:lstStyle/>
        <a:p>
          <a:r>
            <a:rPr lang="en-US" dirty="0" err="1"/>
            <a:t>BlenderBot</a:t>
          </a:r>
          <a:r>
            <a:rPr lang="en-US" dirty="0"/>
            <a:t> 2.0</a:t>
          </a:r>
          <a:r>
            <a:rPr lang="en-US" b="1" dirty="0"/>
            <a:t> </a:t>
          </a:r>
          <a:r>
            <a:rPr lang="en-US" b="0" dirty="0"/>
            <a:t>significantly improved </a:t>
          </a:r>
          <a:r>
            <a:rPr lang="en-US" b="1" dirty="0"/>
            <a:t>performance</a:t>
          </a:r>
          <a:r>
            <a:rPr lang="en-US" b="0" dirty="0"/>
            <a:t> using an </a:t>
          </a:r>
          <a:r>
            <a:rPr lang="en-US" b="1" dirty="0"/>
            <a:t>internet search prior </a:t>
          </a:r>
          <a:r>
            <a:rPr lang="en-US" b="0" dirty="0"/>
            <a:t>to input.</a:t>
          </a:r>
        </a:p>
      </dgm:t>
    </dgm:pt>
    <dgm:pt modelId="{39FC26C0-A4AF-45BB-A673-83BCD42BED99}" type="parTrans" cxnId="{64DE6083-D41F-471B-B00C-8FE5BCEDA6D0}">
      <dgm:prSet/>
      <dgm:spPr/>
      <dgm:t>
        <a:bodyPr/>
        <a:lstStyle/>
        <a:p>
          <a:endParaRPr lang="en-NZ" b="0"/>
        </a:p>
      </dgm:t>
    </dgm:pt>
    <dgm:pt modelId="{78A5DB1F-0651-46B5-A47E-479A6EAF98C3}" type="sibTrans" cxnId="{64DE6083-D41F-471B-B00C-8FE5BCEDA6D0}">
      <dgm:prSet/>
      <dgm:spPr/>
      <dgm:t>
        <a:bodyPr/>
        <a:lstStyle/>
        <a:p>
          <a:endParaRPr lang="en-NZ"/>
        </a:p>
      </dgm:t>
    </dgm:pt>
    <dgm:pt modelId="{8FD0BE61-69CB-4F14-B635-145F401EEA36}">
      <dgm:prSet/>
      <dgm:spPr/>
      <dgm:t>
        <a:bodyPr/>
        <a:lstStyle/>
        <a:p>
          <a:pPr rtl="0"/>
          <a:r>
            <a:rPr lang="en-US"/>
            <a:t>We believe this provides the </a:t>
          </a:r>
          <a:r>
            <a:rPr lang="en-US" b="1"/>
            <a:t>DPR</a:t>
          </a:r>
          <a:r>
            <a:rPr lang="en-US"/>
            <a:t> additional </a:t>
          </a:r>
          <a:r>
            <a:rPr lang="en-US" b="1"/>
            <a:t>help</a:t>
          </a:r>
          <a:r>
            <a:rPr lang="en-US"/>
            <a:t> when </a:t>
          </a:r>
          <a:r>
            <a:rPr lang="en-US" b="1"/>
            <a:t>retrieving</a:t>
          </a:r>
          <a:r>
            <a:rPr lang="en-US"/>
            <a:t> documents to </a:t>
          </a:r>
          <a:r>
            <a:rPr lang="en-US" b="1"/>
            <a:t>improve</a:t>
          </a:r>
          <a:r>
            <a:rPr lang="en-US"/>
            <a:t> question-answering.</a:t>
          </a:r>
        </a:p>
      </dgm:t>
    </dgm:pt>
    <dgm:pt modelId="{8CD7B375-C74E-42F5-B55F-3FE819729653}" type="parTrans" cxnId="{932708DF-7D66-41E5-9827-9A73E654F89B}">
      <dgm:prSet/>
      <dgm:spPr/>
      <dgm:t>
        <a:bodyPr/>
        <a:lstStyle/>
        <a:p>
          <a:endParaRPr lang="en-NZ"/>
        </a:p>
      </dgm:t>
    </dgm:pt>
    <dgm:pt modelId="{4A65F576-167A-43FF-A411-B3006F215074}" type="sibTrans" cxnId="{932708DF-7D66-41E5-9827-9A73E654F89B}">
      <dgm:prSet/>
      <dgm:spPr/>
      <dgm:t>
        <a:bodyPr/>
        <a:lstStyle/>
        <a:p>
          <a:endParaRPr lang="en-NZ"/>
        </a:p>
      </dgm:t>
    </dgm:pt>
    <dgm:pt modelId="{F40D5263-23A3-473F-8CBD-C0EB0E7272FD}">
      <dgm:prSet/>
      <dgm:spPr/>
      <dgm:t>
        <a:bodyPr/>
        <a:lstStyle/>
        <a:p>
          <a:pPr rtl="0"/>
          <a:endParaRPr lang="en-US"/>
        </a:p>
      </dgm:t>
    </dgm:pt>
    <dgm:pt modelId="{FC0DE60F-BE64-40C8-A71F-C8C1ECBEF7FB}" type="parTrans" cxnId="{E3EACA26-365A-427E-96FA-DC28D93A3158}">
      <dgm:prSet/>
      <dgm:spPr/>
      <dgm:t>
        <a:bodyPr/>
        <a:lstStyle/>
        <a:p>
          <a:endParaRPr lang="en-NZ"/>
        </a:p>
      </dgm:t>
    </dgm:pt>
    <dgm:pt modelId="{D898882F-27CF-4E23-A93A-27F9625D167E}" type="sibTrans" cxnId="{E3EACA26-365A-427E-96FA-DC28D93A3158}">
      <dgm:prSet/>
      <dgm:spPr/>
      <dgm:t>
        <a:bodyPr/>
        <a:lstStyle/>
        <a:p>
          <a:endParaRPr lang="en-NZ"/>
        </a:p>
      </dgm:t>
    </dgm:pt>
    <dgm:pt modelId="{7844BD3D-A33C-4EC0-B715-FDF8E1733D37}">
      <dgm:prSet/>
      <dgm:spPr/>
      <dgm:t>
        <a:bodyPr/>
        <a:lstStyle/>
        <a:p>
          <a:endParaRPr lang="en-US" b="0"/>
        </a:p>
      </dgm:t>
    </dgm:pt>
    <dgm:pt modelId="{92F2A076-5050-4342-BD2F-0ABF49605EE9}" type="parTrans" cxnId="{F928D4B8-EE7C-4F2D-B7C1-58078B95B2D5}">
      <dgm:prSet/>
      <dgm:spPr/>
      <dgm:t>
        <a:bodyPr/>
        <a:lstStyle/>
        <a:p>
          <a:endParaRPr lang="en-NZ"/>
        </a:p>
      </dgm:t>
    </dgm:pt>
    <dgm:pt modelId="{5089C4BC-A6DD-4239-AFAD-1CECB9A48946}" type="sibTrans" cxnId="{F928D4B8-EE7C-4F2D-B7C1-58078B95B2D5}">
      <dgm:prSet/>
      <dgm:spPr/>
      <dgm:t>
        <a:bodyPr/>
        <a:lstStyle/>
        <a:p>
          <a:endParaRPr lang="en-NZ"/>
        </a:p>
      </dgm:t>
    </dgm:pt>
    <dgm:pt modelId="{27B44840-161B-47C4-89AE-106F83DBABDD}">
      <dgm:prSet/>
      <dgm:spPr/>
      <dgm:t>
        <a:bodyPr/>
        <a:lstStyle/>
        <a:p>
          <a:pPr rtl="0"/>
          <a:endParaRPr lang="en-US"/>
        </a:p>
      </dgm:t>
    </dgm:pt>
    <dgm:pt modelId="{CA982BC2-31D2-4BC0-AD6D-D90577BFD162}" type="parTrans" cxnId="{C48377F4-D9B0-475B-88D4-DDB12DB33D69}">
      <dgm:prSet/>
      <dgm:spPr/>
      <dgm:t>
        <a:bodyPr/>
        <a:lstStyle/>
        <a:p>
          <a:endParaRPr lang="en-NZ"/>
        </a:p>
      </dgm:t>
    </dgm:pt>
    <dgm:pt modelId="{D3245A51-087A-45F6-B2BA-FBAAC1432CFC}" type="sibTrans" cxnId="{C48377F4-D9B0-475B-88D4-DDB12DB33D69}">
      <dgm:prSet/>
      <dgm:spPr/>
      <dgm:t>
        <a:bodyPr/>
        <a:lstStyle/>
        <a:p>
          <a:endParaRPr lang="en-NZ"/>
        </a:p>
      </dgm:t>
    </dgm:pt>
    <dgm:pt modelId="{7D4DC2A5-A070-4652-B5E4-FB99ACF2356F}" type="pres">
      <dgm:prSet presAssocID="{4D45730A-F315-4A82-AB4E-FE7ECE53CCF2}" presName="Name0" presStyleCnt="0">
        <dgm:presLayoutVars>
          <dgm:dir/>
          <dgm:animLvl val="lvl"/>
          <dgm:resizeHandles val="exact"/>
        </dgm:presLayoutVars>
      </dgm:prSet>
      <dgm:spPr/>
    </dgm:pt>
    <dgm:pt modelId="{890A63AB-BB6A-43B5-9F11-5528434B0CFB}" type="pres">
      <dgm:prSet presAssocID="{0412AEF1-2E4B-4107-88E9-38135D876752}" presName="composite" presStyleCnt="0"/>
      <dgm:spPr/>
    </dgm:pt>
    <dgm:pt modelId="{85F96A0E-742C-4F6B-AA8F-C983D75B7F22}" type="pres">
      <dgm:prSet presAssocID="{0412AEF1-2E4B-4107-88E9-38135D876752}" presName="parTx" presStyleLbl="alignNode1" presStyleIdx="0" presStyleCnt="2">
        <dgm:presLayoutVars>
          <dgm:chMax val="0"/>
          <dgm:chPref val="0"/>
          <dgm:bulletEnabled val="1"/>
        </dgm:presLayoutVars>
      </dgm:prSet>
      <dgm:spPr/>
    </dgm:pt>
    <dgm:pt modelId="{586FA8C9-3F33-4111-88F5-D384AEAA56F0}" type="pres">
      <dgm:prSet presAssocID="{0412AEF1-2E4B-4107-88E9-38135D876752}" presName="desTx" presStyleLbl="alignAccFollowNode1" presStyleIdx="0" presStyleCnt="2">
        <dgm:presLayoutVars>
          <dgm:bulletEnabled val="1"/>
        </dgm:presLayoutVars>
      </dgm:prSet>
      <dgm:spPr/>
    </dgm:pt>
    <dgm:pt modelId="{E49C5D1D-D904-4780-B296-3D1D5B314CC5}" type="pres">
      <dgm:prSet presAssocID="{F767D3A4-4AAB-4960-95E6-E4A3126A36F0}" presName="space" presStyleCnt="0"/>
      <dgm:spPr/>
    </dgm:pt>
    <dgm:pt modelId="{91C51A40-9678-4653-8E71-B71BB0FA78F3}" type="pres">
      <dgm:prSet presAssocID="{1F324606-FBF1-48D5-A721-A19D16E21F8E}" presName="composite" presStyleCnt="0"/>
      <dgm:spPr/>
    </dgm:pt>
    <dgm:pt modelId="{D6627A1B-9CE0-48B0-BBE2-76B0AE4D9AD0}" type="pres">
      <dgm:prSet presAssocID="{1F324606-FBF1-48D5-A721-A19D16E21F8E}" presName="parTx" presStyleLbl="alignNode1" presStyleIdx="1" presStyleCnt="2">
        <dgm:presLayoutVars>
          <dgm:chMax val="0"/>
          <dgm:chPref val="0"/>
          <dgm:bulletEnabled val="1"/>
        </dgm:presLayoutVars>
      </dgm:prSet>
      <dgm:spPr/>
    </dgm:pt>
    <dgm:pt modelId="{CBD11FAA-407A-4285-A3AD-658CEC1940FD}" type="pres">
      <dgm:prSet presAssocID="{1F324606-FBF1-48D5-A721-A19D16E21F8E}" presName="desTx" presStyleLbl="alignAccFollowNode1" presStyleIdx="1" presStyleCnt="2">
        <dgm:presLayoutVars>
          <dgm:bulletEnabled val="1"/>
        </dgm:presLayoutVars>
      </dgm:prSet>
      <dgm:spPr/>
    </dgm:pt>
  </dgm:ptLst>
  <dgm:cxnLst>
    <dgm:cxn modelId="{166B560E-9C28-45E0-9A81-BB0CCD08F8C5}" type="presOf" srcId="{E8027CE1-4891-480A-A712-96881C451A77}" destId="{586FA8C9-3F33-4111-88F5-D384AEAA56F0}" srcOrd="0" destOrd="1" presId="urn:microsoft.com/office/officeart/2005/8/layout/hList1"/>
    <dgm:cxn modelId="{E3EACA26-365A-427E-96FA-DC28D93A3158}" srcId="{1F324606-FBF1-48D5-A721-A19D16E21F8E}" destId="{F40D5263-23A3-473F-8CBD-C0EB0E7272FD}" srcOrd="1" destOrd="0" parTransId="{FC0DE60F-BE64-40C8-A71F-C8C1ECBEF7FB}" sibTransId="{D898882F-27CF-4E23-A93A-27F9625D167E}"/>
    <dgm:cxn modelId="{75921527-9021-457B-8C1A-5A6F1358E6EB}" type="presOf" srcId="{BB2413D5-15EB-4E66-9EAA-E5993893B70C}" destId="{CBD11FAA-407A-4285-A3AD-658CEC1940FD}" srcOrd="0" destOrd="4" presId="urn:microsoft.com/office/officeart/2005/8/layout/hList1"/>
    <dgm:cxn modelId="{58A48B34-1097-4B28-BC4B-212261297900}" srcId="{4D45730A-F315-4A82-AB4E-FE7ECE53CCF2}" destId="{0412AEF1-2E4B-4107-88E9-38135D876752}" srcOrd="0" destOrd="0" parTransId="{6A2B12CD-495C-45F8-8A24-94E7A93C80D9}" sibTransId="{F767D3A4-4AAB-4960-95E6-E4A3126A36F0}"/>
    <dgm:cxn modelId="{810DF13C-941E-4191-9428-1E5DC59291C7}" type="presOf" srcId="{27B44840-161B-47C4-89AE-106F83DBABDD}" destId="{CBD11FAA-407A-4285-A3AD-658CEC1940FD}" srcOrd="0" destOrd="5" presId="urn:microsoft.com/office/officeart/2005/8/layout/hList1"/>
    <dgm:cxn modelId="{99A81145-2050-496D-9555-C6F827543C31}" type="presOf" srcId="{8FD0BE61-69CB-4F14-B635-145F401EEA36}" destId="{CBD11FAA-407A-4285-A3AD-658CEC1940FD}" srcOrd="0" destOrd="6" presId="urn:microsoft.com/office/officeart/2005/8/layout/hList1"/>
    <dgm:cxn modelId="{C9667D65-DAFF-4E0E-9C02-F4A4B8F50034}" srcId="{0412AEF1-2E4B-4107-88E9-38135D876752}" destId="{FA4CBECF-89E5-4EB2-A52D-F7DD32DC8B0F}" srcOrd="0" destOrd="0" parTransId="{E9D5338B-0341-4114-A3CC-BABC5F7E6C9C}" sibTransId="{FF85D4C5-34E8-41D9-98EA-6435698B1A38}"/>
    <dgm:cxn modelId="{51820346-7B06-477C-B987-C8DC9A19CDEB}" type="presOf" srcId="{CDE9EE1E-97A4-425A-9329-FAD558B62B5B}" destId="{586FA8C9-3F33-4111-88F5-D384AEAA56F0}" srcOrd="0" destOrd="4" presId="urn:microsoft.com/office/officeart/2005/8/layout/hList1"/>
    <dgm:cxn modelId="{D1F63A6C-C1F2-492B-967B-5EB7993405BC}" type="presOf" srcId="{7844BD3D-A33C-4EC0-B715-FDF8E1733D37}" destId="{CBD11FAA-407A-4285-A3AD-658CEC1940FD}" srcOrd="0" destOrd="3" presId="urn:microsoft.com/office/officeart/2005/8/layout/hList1"/>
    <dgm:cxn modelId="{B2C7514F-711F-49FC-AB61-0A370A24061F}" srcId="{0412AEF1-2E4B-4107-88E9-38135D876752}" destId="{093FBCB2-D4DE-41B7-9925-500F2208F1B2}" srcOrd="3" destOrd="0" parTransId="{6C40013A-68AA-4DCB-B841-E13E36C88071}" sibTransId="{40B6AF1D-314A-49FF-82DE-AABE92E96D25}"/>
    <dgm:cxn modelId="{5AFDE473-C3D8-4A3D-A399-3EEE1861D24F}" srcId="{0412AEF1-2E4B-4107-88E9-38135D876752}" destId="{BEA04B49-B97C-4D47-9281-F14034983590}" srcOrd="5" destOrd="0" parTransId="{043A4844-3789-47C2-BDE0-798C9871AB4B}" sibTransId="{C1F8D5D4-92F9-4620-9500-64FC7A8B8FE7}"/>
    <dgm:cxn modelId="{B1A93978-74F1-4E88-8FFC-E74C4F313E54}" type="presOf" srcId="{4D45730A-F315-4A82-AB4E-FE7ECE53CCF2}" destId="{7D4DC2A5-A070-4652-B5E4-FB99ACF2356F}" srcOrd="0" destOrd="0" presId="urn:microsoft.com/office/officeart/2005/8/layout/hList1"/>
    <dgm:cxn modelId="{81849B59-E004-4A5A-84AD-D20A80AB734A}" type="presOf" srcId="{FA4CBECF-89E5-4EB2-A52D-F7DD32DC8B0F}" destId="{586FA8C9-3F33-4111-88F5-D384AEAA56F0}" srcOrd="0" destOrd="0" presId="urn:microsoft.com/office/officeart/2005/8/layout/hList1"/>
    <dgm:cxn modelId="{64DE6083-D41F-471B-B00C-8FE5BCEDA6D0}" srcId="{1F324606-FBF1-48D5-A721-A19D16E21F8E}" destId="{69108792-B06B-4C0B-8D52-60C39F603A6C}" srcOrd="2" destOrd="0" parTransId="{39FC26C0-A4AF-45BB-A673-83BCD42BED99}" sibTransId="{78A5DB1F-0651-46B5-A47E-479A6EAF98C3}"/>
    <dgm:cxn modelId="{0CFBAF83-DE9B-4703-ABCE-DF5EA7339EBB}" type="presOf" srcId="{0412AEF1-2E4B-4107-88E9-38135D876752}" destId="{85F96A0E-742C-4F6B-AA8F-C983D75B7F22}" srcOrd="0" destOrd="0" presId="urn:microsoft.com/office/officeart/2005/8/layout/hList1"/>
    <dgm:cxn modelId="{AEB62188-0854-445E-A9E3-BD63919E5FDD}" type="presOf" srcId="{093FBCB2-D4DE-41B7-9925-500F2208F1B2}" destId="{586FA8C9-3F33-4111-88F5-D384AEAA56F0}" srcOrd="0" destOrd="3" presId="urn:microsoft.com/office/officeart/2005/8/layout/hList1"/>
    <dgm:cxn modelId="{DB50B49D-9051-4A43-A524-176129D1F12A}" srcId="{0412AEF1-2E4B-4107-88E9-38135D876752}" destId="{CDE9EE1E-97A4-425A-9329-FAD558B62B5B}" srcOrd="4" destOrd="0" parTransId="{7B933488-7261-4E07-A35C-E3BD52121F48}" sibTransId="{1C8EB10F-7999-4798-9215-4118C3C04B4A}"/>
    <dgm:cxn modelId="{C08641A8-7A2F-4F8C-A715-AE0085054813}" type="presOf" srcId="{73AEB632-B8C1-4B0A-B5C6-D0D65AF8045C}" destId="{586FA8C9-3F33-4111-88F5-D384AEAA56F0}" srcOrd="0" destOrd="2" presId="urn:microsoft.com/office/officeart/2005/8/layout/hList1"/>
    <dgm:cxn modelId="{BAAA51AA-CBDD-43D0-BAC5-6D2EFAFB1C47}" type="presOf" srcId="{F40D5263-23A3-473F-8CBD-C0EB0E7272FD}" destId="{CBD11FAA-407A-4285-A3AD-658CEC1940FD}" srcOrd="0" destOrd="1" presId="urn:microsoft.com/office/officeart/2005/8/layout/hList1"/>
    <dgm:cxn modelId="{F928D4B8-EE7C-4F2D-B7C1-58078B95B2D5}" srcId="{1F324606-FBF1-48D5-A721-A19D16E21F8E}" destId="{7844BD3D-A33C-4EC0-B715-FDF8E1733D37}" srcOrd="3" destOrd="0" parTransId="{92F2A076-5050-4342-BD2F-0ABF49605EE9}" sibTransId="{5089C4BC-A6DD-4239-AFAD-1CECB9A48946}"/>
    <dgm:cxn modelId="{FD9742BC-F057-4A18-9E07-71757E0743CF}" type="presOf" srcId="{BEA04B49-B97C-4D47-9281-F14034983590}" destId="{586FA8C9-3F33-4111-88F5-D384AEAA56F0}" srcOrd="0" destOrd="5" presId="urn:microsoft.com/office/officeart/2005/8/layout/hList1"/>
    <dgm:cxn modelId="{B689E4BF-9B2F-45A8-8E4F-DAFEA3416EA3}" type="presOf" srcId="{3A961F79-EA16-4AFF-AD00-64C95D8B4231}" destId="{CBD11FAA-407A-4285-A3AD-658CEC1940FD}" srcOrd="0" destOrd="0" presId="urn:microsoft.com/office/officeart/2005/8/layout/hList1"/>
    <dgm:cxn modelId="{73AAD0C2-1CB8-4A0A-A553-EECD88537FA0}" type="presOf" srcId="{6AD5A2CB-0606-444C-8C45-4EA31DC0BBA5}" destId="{586FA8C9-3F33-4111-88F5-D384AEAA56F0}" srcOrd="0" destOrd="6" presId="urn:microsoft.com/office/officeart/2005/8/layout/hList1"/>
    <dgm:cxn modelId="{E7A3D5CF-0D0C-4E2B-AC0D-710C3FB4B955}" srcId="{1F324606-FBF1-48D5-A721-A19D16E21F8E}" destId="{BB2413D5-15EB-4E66-9EAA-E5993893B70C}" srcOrd="4" destOrd="0" parTransId="{2057346F-F1D4-4F0B-9316-4B93E4949A20}" sibTransId="{C5097E68-E5E8-44FD-B395-518228B47892}"/>
    <dgm:cxn modelId="{574FD4D3-85F4-4208-BA71-5561A0D4F0FD}" type="presOf" srcId="{69108792-B06B-4C0B-8D52-60C39F603A6C}" destId="{CBD11FAA-407A-4285-A3AD-658CEC1940FD}" srcOrd="0" destOrd="2" presId="urn:microsoft.com/office/officeart/2005/8/layout/hList1"/>
    <dgm:cxn modelId="{7D965DD4-8796-4569-83F3-9506E951FED0}" srcId="{4D45730A-F315-4A82-AB4E-FE7ECE53CCF2}" destId="{1F324606-FBF1-48D5-A721-A19D16E21F8E}" srcOrd="1" destOrd="0" parTransId="{77654CD4-5FF6-4F8B-BB24-453B1771585F}" sibTransId="{6715B0E2-206E-4E0C-B329-9566941BC81E}"/>
    <dgm:cxn modelId="{7E0DC4DD-A713-4593-9A6C-323A87E84C96}" srcId="{0412AEF1-2E4B-4107-88E9-38135D876752}" destId="{6AD5A2CB-0606-444C-8C45-4EA31DC0BBA5}" srcOrd="6" destOrd="0" parTransId="{EBF276AC-2EBD-416C-991D-5F90F1E781DE}" sibTransId="{D53F119F-E0AA-4A4D-A7EB-955B2B0C4188}"/>
    <dgm:cxn modelId="{932708DF-7D66-41E5-9827-9A73E654F89B}" srcId="{1F324606-FBF1-48D5-A721-A19D16E21F8E}" destId="{8FD0BE61-69CB-4F14-B635-145F401EEA36}" srcOrd="6" destOrd="0" parTransId="{8CD7B375-C74E-42F5-B55F-3FE819729653}" sibTransId="{4A65F576-167A-43FF-A411-B3006F215074}"/>
    <dgm:cxn modelId="{9B0DFEE1-DB3D-4B7E-B5AC-1FD942654AAB}" srcId="{0412AEF1-2E4B-4107-88E9-38135D876752}" destId="{73AEB632-B8C1-4B0A-B5C6-D0D65AF8045C}" srcOrd="2" destOrd="0" parTransId="{1F1947E3-B85F-41A8-A585-6FBBFE0CAC01}" sibTransId="{A45F21C5-557A-4938-9D9D-D0AA71B78229}"/>
    <dgm:cxn modelId="{EA502DEC-7E38-48EE-93A2-2E665BB0EDD2}" type="presOf" srcId="{1F324606-FBF1-48D5-A721-A19D16E21F8E}" destId="{D6627A1B-9CE0-48B0-BBE2-76B0AE4D9AD0}" srcOrd="0" destOrd="0" presId="urn:microsoft.com/office/officeart/2005/8/layout/hList1"/>
    <dgm:cxn modelId="{C48377F4-D9B0-475B-88D4-DDB12DB33D69}" srcId="{1F324606-FBF1-48D5-A721-A19D16E21F8E}" destId="{27B44840-161B-47C4-89AE-106F83DBABDD}" srcOrd="5" destOrd="0" parTransId="{CA982BC2-31D2-4BC0-AD6D-D90577BFD162}" sibTransId="{D3245A51-087A-45F6-B2BA-FBAAC1432CFC}"/>
    <dgm:cxn modelId="{0F940CFA-6BE5-43BF-B9BD-3928B85C3E57}" srcId="{0412AEF1-2E4B-4107-88E9-38135D876752}" destId="{E8027CE1-4891-480A-A712-96881C451A77}" srcOrd="1" destOrd="0" parTransId="{E71C939C-35A8-4B39-880F-2BCDC46F1176}" sibTransId="{0E6E2CA3-4BED-4EA9-B2B1-E76BCD96158A}"/>
    <dgm:cxn modelId="{E4B0C8FF-53C9-4B28-BF2E-6E8158EDD829}" srcId="{1F324606-FBF1-48D5-A721-A19D16E21F8E}" destId="{3A961F79-EA16-4AFF-AD00-64C95D8B4231}" srcOrd="0" destOrd="0" parTransId="{CC2F3151-1701-4A06-A6D4-44A7D86D5088}" sibTransId="{1939B036-A60F-4586-ACFE-F571602E086E}"/>
    <dgm:cxn modelId="{A2E64024-F3AA-463A-BD01-40C86E7B0092}" type="presParOf" srcId="{7D4DC2A5-A070-4652-B5E4-FB99ACF2356F}" destId="{890A63AB-BB6A-43B5-9F11-5528434B0CFB}" srcOrd="0" destOrd="0" presId="urn:microsoft.com/office/officeart/2005/8/layout/hList1"/>
    <dgm:cxn modelId="{E7C3FBC8-0669-4144-933F-972F115439B6}" type="presParOf" srcId="{890A63AB-BB6A-43B5-9F11-5528434B0CFB}" destId="{85F96A0E-742C-4F6B-AA8F-C983D75B7F22}" srcOrd="0" destOrd="0" presId="urn:microsoft.com/office/officeart/2005/8/layout/hList1"/>
    <dgm:cxn modelId="{7EDA0A5F-D122-49FF-B8F7-23EAE35C216E}" type="presParOf" srcId="{890A63AB-BB6A-43B5-9F11-5528434B0CFB}" destId="{586FA8C9-3F33-4111-88F5-D384AEAA56F0}" srcOrd="1" destOrd="0" presId="urn:microsoft.com/office/officeart/2005/8/layout/hList1"/>
    <dgm:cxn modelId="{21E1655D-F335-4080-9667-3DB17808DABF}" type="presParOf" srcId="{7D4DC2A5-A070-4652-B5E4-FB99ACF2356F}" destId="{E49C5D1D-D904-4780-B296-3D1D5B314CC5}" srcOrd="1" destOrd="0" presId="urn:microsoft.com/office/officeart/2005/8/layout/hList1"/>
    <dgm:cxn modelId="{1B0FFEF2-F2BB-4CAE-AC29-325836E602D7}" type="presParOf" srcId="{7D4DC2A5-A070-4652-B5E4-FB99ACF2356F}" destId="{91C51A40-9678-4653-8E71-B71BB0FA78F3}" srcOrd="2" destOrd="0" presId="urn:microsoft.com/office/officeart/2005/8/layout/hList1"/>
    <dgm:cxn modelId="{4DC40001-6592-45EC-AAC7-6EF916868532}" type="presParOf" srcId="{91C51A40-9678-4653-8E71-B71BB0FA78F3}" destId="{D6627A1B-9CE0-48B0-BBE2-76B0AE4D9AD0}" srcOrd="0" destOrd="0" presId="urn:microsoft.com/office/officeart/2005/8/layout/hList1"/>
    <dgm:cxn modelId="{4C50E3C7-E539-4D2E-94B1-D662F64B6799}" type="presParOf" srcId="{91C51A40-9678-4653-8E71-B71BB0FA78F3}" destId="{CBD11FAA-407A-4285-A3AD-658CEC1940F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058CA8-CA75-4D77-BB29-92E4D442373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BEBE6B-F7FD-4AB5-B939-0162700ADA40}">
      <dgm:prSet/>
      <dgm:spPr/>
      <dgm:t>
        <a:bodyPr/>
        <a:lstStyle/>
        <a:p>
          <a:r>
            <a:rPr lang="en-US"/>
            <a:t>Leveraging open-source models</a:t>
          </a:r>
        </a:p>
      </dgm:t>
    </dgm:pt>
    <dgm:pt modelId="{22AF1F7E-7FFD-4C0B-840D-F7754D31C0DB}" type="parTrans" cxnId="{62266578-0548-4721-AA93-BF2349F0AD59}">
      <dgm:prSet/>
      <dgm:spPr/>
      <dgm:t>
        <a:bodyPr/>
        <a:lstStyle/>
        <a:p>
          <a:endParaRPr lang="en-US"/>
        </a:p>
      </dgm:t>
    </dgm:pt>
    <dgm:pt modelId="{1B25C705-023B-41B7-9A03-4ECCEFD2E140}" type="sibTrans" cxnId="{62266578-0548-4721-AA93-BF2349F0AD59}">
      <dgm:prSet/>
      <dgm:spPr/>
      <dgm:t>
        <a:bodyPr/>
        <a:lstStyle/>
        <a:p>
          <a:endParaRPr lang="en-US"/>
        </a:p>
      </dgm:t>
    </dgm:pt>
    <dgm:pt modelId="{797B55F3-B5A2-4668-9A5A-CE3818E8B233}">
      <dgm:prSet/>
      <dgm:spPr/>
      <dgm:t>
        <a:bodyPr/>
        <a:lstStyle/>
        <a:p>
          <a:r>
            <a:rPr lang="en-US"/>
            <a:t>The question enhancement technique had a limited knowledge base</a:t>
          </a:r>
        </a:p>
      </dgm:t>
    </dgm:pt>
    <dgm:pt modelId="{67F870B6-06E4-4E9E-AF0E-664F38C354A1}" type="parTrans" cxnId="{77737E6D-094F-4335-A71F-447AC6742642}">
      <dgm:prSet/>
      <dgm:spPr/>
      <dgm:t>
        <a:bodyPr/>
        <a:lstStyle/>
        <a:p>
          <a:endParaRPr lang="en-US"/>
        </a:p>
      </dgm:t>
    </dgm:pt>
    <dgm:pt modelId="{74A337A0-26FD-4620-92B2-47123C111042}" type="sibTrans" cxnId="{77737E6D-094F-4335-A71F-447AC6742642}">
      <dgm:prSet/>
      <dgm:spPr/>
      <dgm:t>
        <a:bodyPr/>
        <a:lstStyle/>
        <a:p>
          <a:endParaRPr lang="en-US"/>
        </a:p>
      </dgm:t>
    </dgm:pt>
    <dgm:pt modelId="{BBE7D4A5-7016-4549-9051-F237C4BF2B80}">
      <dgm:prSet/>
      <dgm:spPr/>
      <dgm:t>
        <a:bodyPr/>
        <a:lstStyle/>
        <a:p>
          <a:r>
            <a:rPr lang="en-US" dirty="0"/>
            <a:t>We relied on external help to fine-tune RAG full end-2-end </a:t>
          </a:r>
        </a:p>
      </dgm:t>
    </dgm:pt>
    <dgm:pt modelId="{3213326D-CF73-4C2A-84B3-FD0A197321DD}" type="parTrans" cxnId="{DED15E66-2022-4437-840A-BF37FC1E4835}">
      <dgm:prSet/>
      <dgm:spPr/>
      <dgm:t>
        <a:bodyPr/>
        <a:lstStyle/>
        <a:p>
          <a:endParaRPr lang="en-US"/>
        </a:p>
      </dgm:t>
    </dgm:pt>
    <dgm:pt modelId="{B25F2423-D61B-498E-BCF7-C14D1011CFB1}" type="sibTrans" cxnId="{DED15E66-2022-4437-840A-BF37FC1E4835}">
      <dgm:prSet/>
      <dgm:spPr/>
      <dgm:t>
        <a:bodyPr/>
        <a:lstStyle/>
        <a:p>
          <a:endParaRPr lang="en-US"/>
        </a:p>
      </dgm:t>
    </dgm:pt>
    <dgm:pt modelId="{E88E4831-3EB5-41CA-8D0E-45543AADEEEF}">
      <dgm:prSet/>
      <dgm:spPr/>
      <dgm:t>
        <a:bodyPr/>
        <a:lstStyle/>
        <a:p>
          <a:r>
            <a:rPr lang="en-US" dirty="0"/>
            <a:t>Google </a:t>
          </a:r>
          <a:r>
            <a:rPr lang="en-US" dirty="0" err="1"/>
            <a:t>Colab</a:t>
          </a:r>
          <a:r>
            <a:rPr lang="en-US" dirty="0"/>
            <a:t> limited our round-trip consistency method</a:t>
          </a:r>
        </a:p>
      </dgm:t>
    </dgm:pt>
    <dgm:pt modelId="{CD9B45F7-03BF-41CD-99E8-2A5BE00BC96D}" type="parTrans" cxnId="{2A51DEC5-7E19-4920-A18F-56E571286FCC}">
      <dgm:prSet/>
      <dgm:spPr/>
      <dgm:t>
        <a:bodyPr/>
        <a:lstStyle/>
        <a:p>
          <a:endParaRPr lang="en-US"/>
        </a:p>
      </dgm:t>
    </dgm:pt>
    <dgm:pt modelId="{D6DB53E7-CDCD-4489-8501-61001C941953}" type="sibTrans" cxnId="{2A51DEC5-7E19-4920-A18F-56E571286FCC}">
      <dgm:prSet/>
      <dgm:spPr/>
      <dgm:t>
        <a:bodyPr/>
        <a:lstStyle/>
        <a:p>
          <a:endParaRPr lang="en-US"/>
        </a:p>
      </dgm:t>
    </dgm:pt>
    <dgm:pt modelId="{0712E7F5-5602-40D3-BC4D-1E3F831039F0}" type="pres">
      <dgm:prSet presAssocID="{7A058CA8-CA75-4D77-BB29-92E4D442373E}" presName="root" presStyleCnt="0">
        <dgm:presLayoutVars>
          <dgm:dir/>
          <dgm:resizeHandles val="exact"/>
        </dgm:presLayoutVars>
      </dgm:prSet>
      <dgm:spPr/>
    </dgm:pt>
    <dgm:pt modelId="{ADE143D8-7198-4D77-A0E0-3AD1CB6F501B}" type="pres">
      <dgm:prSet presAssocID="{12BEBE6B-F7FD-4AB5-B939-0162700ADA40}" presName="compNode" presStyleCnt="0"/>
      <dgm:spPr/>
    </dgm:pt>
    <dgm:pt modelId="{256DB8F2-7E62-4881-BD40-8BA3E6E7C033}" type="pres">
      <dgm:prSet presAssocID="{12BEBE6B-F7FD-4AB5-B939-0162700ADA40}" presName="bgRect" presStyleLbl="bgShp" presStyleIdx="0" presStyleCnt="4"/>
      <dgm:spPr/>
    </dgm:pt>
    <dgm:pt modelId="{D431086A-3F71-4D41-A30E-7892E010D8B6}" type="pres">
      <dgm:prSet presAssocID="{12BEBE6B-F7FD-4AB5-B939-0162700ADA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46656659-19F2-41A6-A596-111036B116BC}" type="pres">
      <dgm:prSet presAssocID="{12BEBE6B-F7FD-4AB5-B939-0162700ADA40}" presName="spaceRect" presStyleCnt="0"/>
      <dgm:spPr/>
    </dgm:pt>
    <dgm:pt modelId="{608FC399-28BA-42C5-85CA-9B194E126D7F}" type="pres">
      <dgm:prSet presAssocID="{12BEBE6B-F7FD-4AB5-B939-0162700ADA40}" presName="parTx" presStyleLbl="revTx" presStyleIdx="0" presStyleCnt="4">
        <dgm:presLayoutVars>
          <dgm:chMax val="0"/>
          <dgm:chPref val="0"/>
        </dgm:presLayoutVars>
      </dgm:prSet>
      <dgm:spPr/>
    </dgm:pt>
    <dgm:pt modelId="{2A56FFF4-E348-42C6-8DD8-A46AC0976CA2}" type="pres">
      <dgm:prSet presAssocID="{1B25C705-023B-41B7-9A03-4ECCEFD2E140}" presName="sibTrans" presStyleCnt="0"/>
      <dgm:spPr/>
    </dgm:pt>
    <dgm:pt modelId="{5F0E8352-6F29-4505-8C9A-BF5C1F330C87}" type="pres">
      <dgm:prSet presAssocID="{797B55F3-B5A2-4668-9A5A-CE3818E8B233}" presName="compNode" presStyleCnt="0"/>
      <dgm:spPr/>
    </dgm:pt>
    <dgm:pt modelId="{08E1715A-4529-4513-883B-BF362B04BCB7}" type="pres">
      <dgm:prSet presAssocID="{797B55F3-B5A2-4668-9A5A-CE3818E8B233}" presName="bgRect" presStyleLbl="bgShp" presStyleIdx="1" presStyleCnt="4"/>
      <dgm:spPr/>
    </dgm:pt>
    <dgm:pt modelId="{ABB627EA-2994-455B-8A8D-1368F871526F}" type="pres">
      <dgm:prSet presAssocID="{797B55F3-B5A2-4668-9A5A-CE3818E8B23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7ED5950-2A65-4F85-992E-E6A4C7067C93}" type="pres">
      <dgm:prSet presAssocID="{797B55F3-B5A2-4668-9A5A-CE3818E8B233}" presName="spaceRect" presStyleCnt="0"/>
      <dgm:spPr/>
    </dgm:pt>
    <dgm:pt modelId="{F132D6C9-BC88-4A00-9859-425D1FEC1151}" type="pres">
      <dgm:prSet presAssocID="{797B55F3-B5A2-4668-9A5A-CE3818E8B233}" presName="parTx" presStyleLbl="revTx" presStyleIdx="1" presStyleCnt="4">
        <dgm:presLayoutVars>
          <dgm:chMax val="0"/>
          <dgm:chPref val="0"/>
        </dgm:presLayoutVars>
      </dgm:prSet>
      <dgm:spPr/>
    </dgm:pt>
    <dgm:pt modelId="{8B006242-67C6-4ED6-A0C2-EE502739058E}" type="pres">
      <dgm:prSet presAssocID="{74A337A0-26FD-4620-92B2-47123C111042}" presName="sibTrans" presStyleCnt="0"/>
      <dgm:spPr/>
    </dgm:pt>
    <dgm:pt modelId="{3ECB9776-4961-4B32-AB94-FCA0DB3D3EFC}" type="pres">
      <dgm:prSet presAssocID="{BBE7D4A5-7016-4549-9051-F237C4BF2B80}" presName="compNode" presStyleCnt="0"/>
      <dgm:spPr/>
    </dgm:pt>
    <dgm:pt modelId="{CDF5EE19-4DBB-4D77-9F01-7667B2F85778}" type="pres">
      <dgm:prSet presAssocID="{BBE7D4A5-7016-4549-9051-F237C4BF2B80}" presName="bgRect" presStyleLbl="bgShp" presStyleIdx="2" presStyleCnt="4"/>
      <dgm:spPr/>
    </dgm:pt>
    <dgm:pt modelId="{39EE24EE-3376-4DE7-A124-28E39DAACF6C}" type="pres">
      <dgm:prSet presAssocID="{BBE7D4A5-7016-4549-9051-F237C4BF2B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xophone"/>
        </a:ext>
      </dgm:extLst>
    </dgm:pt>
    <dgm:pt modelId="{8F420366-F6E3-474C-BBD8-5AC87A53F99C}" type="pres">
      <dgm:prSet presAssocID="{BBE7D4A5-7016-4549-9051-F237C4BF2B80}" presName="spaceRect" presStyleCnt="0"/>
      <dgm:spPr/>
    </dgm:pt>
    <dgm:pt modelId="{1052AEF4-4B09-42D3-83BB-224C82950FC7}" type="pres">
      <dgm:prSet presAssocID="{BBE7D4A5-7016-4549-9051-F237C4BF2B80}" presName="parTx" presStyleLbl="revTx" presStyleIdx="2" presStyleCnt="4">
        <dgm:presLayoutVars>
          <dgm:chMax val="0"/>
          <dgm:chPref val="0"/>
        </dgm:presLayoutVars>
      </dgm:prSet>
      <dgm:spPr/>
    </dgm:pt>
    <dgm:pt modelId="{9847A6B3-DFCE-4318-9061-9DC09321601D}" type="pres">
      <dgm:prSet presAssocID="{B25F2423-D61B-498E-BCF7-C14D1011CFB1}" presName="sibTrans" presStyleCnt="0"/>
      <dgm:spPr/>
    </dgm:pt>
    <dgm:pt modelId="{AC3F11FC-B01C-4FD5-9992-7BFEF5AA4CD7}" type="pres">
      <dgm:prSet presAssocID="{E88E4831-3EB5-41CA-8D0E-45543AADEEEF}" presName="compNode" presStyleCnt="0"/>
      <dgm:spPr/>
    </dgm:pt>
    <dgm:pt modelId="{06401B59-E70F-4C81-B9F2-41169B956206}" type="pres">
      <dgm:prSet presAssocID="{E88E4831-3EB5-41CA-8D0E-45543AADEEEF}" presName="bgRect" presStyleLbl="bgShp" presStyleIdx="3" presStyleCnt="4"/>
      <dgm:spPr/>
    </dgm:pt>
    <dgm:pt modelId="{A2291081-07CC-490B-A9AC-0B13CCC41815}" type="pres">
      <dgm:prSet presAssocID="{E88E4831-3EB5-41CA-8D0E-45543AADEE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E237247-F825-47BC-88DF-8003A9F20866}" type="pres">
      <dgm:prSet presAssocID="{E88E4831-3EB5-41CA-8D0E-45543AADEEEF}" presName="spaceRect" presStyleCnt="0"/>
      <dgm:spPr/>
    </dgm:pt>
    <dgm:pt modelId="{9B7EEE42-12F7-4822-87AA-70C06794865B}" type="pres">
      <dgm:prSet presAssocID="{E88E4831-3EB5-41CA-8D0E-45543AADEEEF}" presName="parTx" presStyleLbl="revTx" presStyleIdx="3" presStyleCnt="4">
        <dgm:presLayoutVars>
          <dgm:chMax val="0"/>
          <dgm:chPref val="0"/>
        </dgm:presLayoutVars>
      </dgm:prSet>
      <dgm:spPr/>
    </dgm:pt>
  </dgm:ptLst>
  <dgm:cxnLst>
    <dgm:cxn modelId="{94936D61-8E29-49D1-8A0E-43EE528B850F}" type="presOf" srcId="{797B55F3-B5A2-4668-9A5A-CE3818E8B233}" destId="{F132D6C9-BC88-4A00-9859-425D1FEC1151}" srcOrd="0" destOrd="0" presId="urn:microsoft.com/office/officeart/2018/2/layout/IconVerticalSolidList"/>
    <dgm:cxn modelId="{DED15E66-2022-4437-840A-BF37FC1E4835}" srcId="{7A058CA8-CA75-4D77-BB29-92E4D442373E}" destId="{BBE7D4A5-7016-4549-9051-F237C4BF2B80}" srcOrd="2" destOrd="0" parTransId="{3213326D-CF73-4C2A-84B3-FD0A197321DD}" sibTransId="{B25F2423-D61B-498E-BCF7-C14D1011CFB1}"/>
    <dgm:cxn modelId="{77737E6D-094F-4335-A71F-447AC6742642}" srcId="{7A058CA8-CA75-4D77-BB29-92E4D442373E}" destId="{797B55F3-B5A2-4668-9A5A-CE3818E8B233}" srcOrd="1" destOrd="0" parTransId="{67F870B6-06E4-4E9E-AF0E-664F38C354A1}" sibTransId="{74A337A0-26FD-4620-92B2-47123C111042}"/>
    <dgm:cxn modelId="{62266578-0548-4721-AA93-BF2349F0AD59}" srcId="{7A058CA8-CA75-4D77-BB29-92E4D442373E}" destId="{12BEBE6B-F7FD-4AB5-B939-0162700ADA40}" srcOrd="0" destOrd="0" parTransId="{22AF1F7E-7FFD-4C0B-840D-F7754D31C0DB}" sibTransId="{1B25C705-023B-41B7-9A03-4ECCEFD2E140}"/>
    <dgm:cxn modelId="{A6D7C67B-AFC4-482E-9B6F-8C84A5B5443E}" type="presOf" srcId="{E88E4831-3EB5-41CA-8D0E-45543AADEEEF}" destId="{9B7EEE42-12F7-4822-87AA-70C06794865B}" srcOrd="0" destOrd="0" presId="urn:microsoft.com/office/officeart/2018/2/layout/IconVerticalSolidList"/>
    <dgm:cxn modelId="{D5D395A1-7C0E-4912-BE4E-F5A46641D717}" type="presOf" srcId="{BBE7D4A5-7016-4549-9051-F237C4BF2B80}" destId="{1052AEF4-4B09-42D3-83BB-224C82950FC7}" srcOrd="0" destOrd="0" presId="urn:microsoft.com/office/officeart/2018/2/layout/IconVerticalSolidList"/>
    <dgm:cxn modelId="{2A51DEC5-7E19-4920-A18F-56E571286FCC}" srcId="{7A058CA8-CA75-4D77-BB29-92E4D442373E}" destId="{E88E4831-3EB5-41CA-8D0E-45543AADEEEF}" srcOrd="3" destOrd="0" parTransId="{CD9B45F7-03BF-41CD-99E8-2A5BE00BC96D}" sibTransId="{D6DB53E7-CDCD-4489-8501-61001C941953}"/>
    <dgm:cxn modelId="{8A37DBCA-C3FF-4552-8A1C-40F310B9029E}" type="presOf" srcId="{7A058CA8-CA75-4D77-BB29-92E4D442373E}" destId="{0712E7F5-5602-40D3-BC4D-1E3F831039F0}" srcOrd="0" destOrd="0" presId="urn:microsoft.com/office/officeart/2018/2/layout/IconVerticalSolidList"/>
    <dgm:cxn modelId="{E018FCF0-3FB1-42F3-B286-CE8EB8DA000C}" type="presOf" srcId="{12BEBE6B-F7FD-4AB5-B939-0162700ADA40}" destId="{608FC399-28BA-42C5-85CA-9B194E126D7F}" srcOrd="0" destOrd="0" presId="urn:microsoft.com/office/officeart/2018/2/layout/IconVerticalSolidList"/>
    <dgm:cxn modelId="{D7E9794F-5201-43D8-A10F-E100DC512B57}" type="presParOf" srcId="{0712E7F5-5602-40D3-BC4D-1E3F831039F0}" destId="{ADE143D8-7198-4D77-A0E0-3AD1CB6F501B}" srcOrd="0" destOrd="0" presId="urn:microsoft.com/office/officeart/2018/2/layout/IconVerticalSolidList"/>
    <dgm:cxn modelId="{F90D83F3-06E3-4567-B50B-8A782C800FE1}" type="presParOf" srcId="{ADE143D8-7198-4D77-A0E0-3AD1CB6F501B}" destId="{256DB8F2-7E62-4881-BD40-8BA3E6E7C033}" srcOrd="0" destOrd="0" presId="urn:microsoft.com/office/officeart/2018/2/layout/IconVerticalSolidList"/>
    <dgm:cxn modelId="{4F3C7195-967A-4006-8376-EB34CC6D4B67}" type="presParOf" srcId="{ADE143D8-7198-4D77-A0E0-3AD1CB6F501B}" destId="{D431086A-3F71-4D41-A30E-7892E010D8B6}" srcOrd="1" destOrd="0" presId="urn:microsoft.com/office/officeart/2018/2/layout/IconVerticalSolidList"/>
    <dgm:cxn modelId="{70CB1F60-AAF3-4A53-AAF8-D82BCFDA4AF2}" type="presParOf" srcId="{ADE143D8-7198-4D77-A0E0-3AD1CB6F501B}" destId="{46656659-19F2-41A6-A596-111036B116BC}" srcOrd="2" destOrd="0" presId="urn:microsoft.com/office/officeart/2018/2/layout/IconVerticalSolidList"/>
    <dgm:cxn modelId="{79FB3A5E-9E0C-4C56-B75A-CD853B3F4314}" type="presParOf" srcId="{ADE143D8-7198-4D77-A0E0-3AD1CB6F501B}" destId="{608FC399-28BA-42C5-85CA-9B194E126D7F}" srcOrd="3" destOrd="0" presId="urn:microsoft.com/office/officeart/2018/2/layout/IconVerticalSolidList"/>
    <dgm:cxn modelId="{6A6EC339-D781-4BD5-9AA1-F7A1B3D28164}" type="presParOf" srcId="{0712E7F5-5602-40D3-BC4D-1E3F831039F0}" destId="{2A56FFF4-E348-42C6-8DD8-A46AC0976CA2}" srcOrd="1" destOrd="0" presId="urn:microsoft.com/office/officeart/2018/2/layout/IconVerticalSolidList"/>
    <dgm:cxn modelId="{F7D2D9B7-3F92-45EF-A7D1-A2F1AC050B59}" type="presParOf" srcId="{0712E7F5-5602-40D3-BC4D-1E3F831039F0}" destId="{5F0E8352-6F29-4505-8C9A-BF5C1F330C87}" srcOrd="2" destOrd="0" presId="urn:microsoft.com/office/officeart/2018/2/layout/IconVerticalSolidList"/>
    <dgm:cxn modelId="{C5E9AB3C-633A-4661-9C15-B750FE473D4F}" type="presParOf" srcId="{5F0E8352-6F29-4505-8C9A-BF5C1F330C87}" destId="{08E1715A-4529-4513-883B-BF362B04BCB7}" srcOrd="0" destOrd="0" presId="urn:microsoft.com/office/officeart/2018/2/layout/IconVerticalSolidList"/>
    <dgm:cxn modelId="{653AF533-4784-477B-B8DA-2E8D4371A150}" type="presParOf" srcId="{5F0E8352-6F29-4505-8C9A-BF5C1F330C87}" destId="{ABB627EA-2994-455B-8A8D-1368F871526F}" srcOrd="1" destOrd="0" presId="urn:microsoft.com/office/officeart/2018/2/layout/IconVerticalSolidList"/>
    <dgm:cxn modelId="{721703C5-FF8A-420D-9F2C-F0A61F4A5812}" type="presParOf" srcId="{5F0E8352-6F29-4505-8C9A-BF5C1F330C87}" destId="{87ED5950-2A65-4F85-992E-E6A4C7067C93}" srcOrd="2" destOrd="0" presId="urn:microsoft.com/office/officeart/2018/2/layout/IconVerticalSolidList"/>
    <dgm:cxn modelId="{2E8EAC86-3FF5-43A4-8EDE-9470F4B61EBA}" type="presParOf" srcId="{5F0E8352-6F29-4505-8C9A-BF5C1F330C87}" destId="{F132D6C9-BC88-4A00-9859-425D1FEC1151}" srcOrd="3" destOrd="0" presId="urn:microsoft.com/office/officeart/2018/2/layout/IconVerticalSolidList"/>
    <dgm:cxn modelId="{A7E11232-7736-424E-9352-4174A7704071}" type="presParOf" srcId="{0712E7F5-5602-40D3-BC4D-1E3F831039F0}" destId="{8B006242-67C6-4ED6-A0C2-EE502739058E}" srcOrd="3" destOrd="0" presId="urn:microsoft.com/office/officeart/2018/2/layout/IconVerticalSolidList"/>
    <dgm:cxn modelId="{D7C98623-4D95-45A9-9A70-A7C568CA7C4B}" type="presParOf" srcId="{0712E7F5-5602-40D3-BC4D-1E3F831039F0}" destId="{3ECB9776-4961-4B32-AB94-FCA0DB3D3EFC}" srcOrd="4" destOrd="0" presId="urn:microsoft.com/office/officeart/2018/2/layout/IconVerticalSolidList"/>
    <dgm:cxn modelId="{1E3100BD-15A5-4C76-BD01-55E52CA9257D}" type="presParOf" srcId="{3ECB9776-4961-4B32-AB94-FCA0DB3D3EFC}" destId="{CDF5EE19-4DBB-4D77-9F01-7667B2F85778}" srcOrd="0" destOrd="0" presId="urn:microsoft.com/office/officeart/2018/2/layout/IconVerticalSolidList"/>
    <dgm:cxn modelId="{40916BE5-859C-482E-938B-E6BDD2D6220D}" type="presParOf" srcId="{3ECB9776-4961-4B32-AB94-FCA0DB3D3EFC}" destId="{39EE24EE-3376-4DE7-A124-28E39DAACF6C}" srcOrd="1" destOrd="0" presId="urn:microsoft.com/office/officeart/2018/2/layout/IconVerticalSolidList"/>
    <dgm:cxn modelId="{5CBCC83C-5EC8-4B76-B5CC-0453698AF4FE}" type="presParOf" srcId="{3ECB9776-4961-4B32-AB94-FCA0DB3D3EFC}" destId="{8F420366-F6E3-474C-BBD8-5AC87A53F99C}" srcOrd="2" destOrd="0" presId="urn:microsoft.com/office/officeart/2018/2/layout/IconVerticalSolidList"/>
    <dgm:cxn modelId="{E59E61D6-B017-44D2-A3AD-461115202651}" type="presParOf" srcId="{3ECB9776-4961-4B32-AB94-FCA0DB3D3EFC}" destId="{1052AEF4-4B09-42D3-83BB-224C82950FC7}" srcOrd="3" destOrd="0" presId="urn:microsoft.com/office/officeart/2018/2/layout/IconVerticalSolidList"/>
    <dgm:cxn modelId="{1BF28705-FB32-458A-9550-C4B02311486C}" type="presParOf" srcId="{0712E7F5-5602-40D3-BC4D-1E3F831039F0}" destId="{9847A6B3-DFCE-4318-9061-9DC09321601D}" srcOrd="5" destOrd="0" presId="urn:microsoft.com/office/officeart/2018/2/layout/IconVerticalSolidList"/>
    <dgm:cxn modelId="{7264A96A-8281-41A3-8B6D-1BC0A720AE43}" type="presParOf" srcId="{0712E7F5-5602-40D3-BC4D-1E3F831039F0}" destId="{AC3F11FC-B01C-4FD5-9992-7BFEF5AA4CD7}" srcOrd="6" destOrd="0" presId="urn:microsoft.com/office/officeart/2018/2/layout/IconVerticalSolidList"/>
    <dgm:cxn modelId="{A3B2B731-8113-4382-8578-2F9DD72BF9D7}" type="presParOf" srcId="{AC3F11FC-B01C-4FD5-9992-7BFEF5AA4CD7}" destId="{06401B59-E70F-4C81-B9F2-41169B956206}" srcOrd="0" destOrd="0" presId="urn:microsoft.com/office/officeart/2018/2/layout/IconVerticalSolidList"/>
    <dgm:cxn modelId="{BECC5777-E32C-4517-A148-9D6C8CF74C84}" type="presParOf" srcId="{AC3F11FC-B01C-4FD5-9992-7BFEF5AA4CD7}" destId="{A2291081-07CC-490B-A9AC-0B13CCC41815}" srcOrd="1" destOrd="0" presId="urn:microsoft.com/office/officeart/2018/2/layout/IconVerticalSolidList"/>
    <dgm:cxn modelId="{F083DED0-C951-4A45-BC91-78610EB34D8B}" type="presParOf" srcId="{AC3F11FC-B01C-4FD5-9992-7BFEF5AA4CD7}" destId="{BE237247-F825-47BC-88DF-8003A9F20866}" srcOrd="2" destOrd="0" presId="urn:microsoft.com/office/officeart/2018/2/layout/IconVerticalSolidList"/>
    <dgm:cxn modelId="{0565E314-F517-478A-8C1F-C707BC118621}" type="presParOf" srcId="{AC3F11FC-B01C-4FD5-9992-7BFEF5AA4CD7}" destId="{9B7EEE42-12F7-4822-87AA-70C06794865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AA4CED-6578-48DF-A06C-AAB1F0451EB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3CDAB3-4DA2-4A95-ABBD-2D5E3C888167}">
      <dgm:prSet phldr="0"/>
      <dgm:spPr/>
      <dgm:t>
        <a:bodyPr/>
        <a:lstStyle/>
        <a:p>
          <a:pPr>
            <a:lnSpc>
              <a:spcPct val="100000"/>
            </a:lnSpc>
          </a:pPr>
          <a:r>
            <a:rPr lang="en-US" dirty="0">
              <a:latin typeface="+mn-lt"/>
            </a:rPr>
            <a:t>Combine both methods</a:t>
          </a:r>
        </a:p>
      </dgm:t>
    </dgm:pt>
    <dgm:pt modelId="{427123C4-0290-40A6-AE9E-70EE49E386CD}" type="parTrans" cxnId="{78F77E13-0FE9-490A-AC75-8AF7B96F2F35}">
      <dgm:prSet/>
      <dgm:spPr/>
      <dgm:t>
        <a:bodyPr/>
        <a:lstStyle/>
        <a:p>
          <a:endParaRPr lang="en-US"/>
        </a:p>
      </dgm:t>
    </dgm:pt>
    <dgm:pt modelId="{5D1218F1-6C07-49F1-8A69-BA27A8F7E840}" type="sibTrans" cxnId="{78F77E13-0FE9-490A-AC75-8AF7B96F2F35}">
      <dgm:prSet/>
      <dgm:spPr/>
      <dgm:t>
        <a:bodyPr/>
        <a:lstStyle/>
        <a:p>
          <a:endParaRPr lang="en-US"/>
        </a:p>
      </dgm:t>
    </dgm:pt>
    <dgm:pt modelId="{F5892AE0-2008-4FE5-AAC1-4917BD48D73E}">
      <dgm:prSet/>
      <dgm:spPr/>
      <dgm:t>
        <a:bodyPr/>
        <a:lstStyle/>
        <a:p>
          <a:pPr>
            <a:lnSpc>
              <a:spcPct val="100000"/>
            </a:lnSpc>
          </a:pPr>
          <a:r>
            <a:rPr lang="en-US">
              <a:latin typeface="+mn-lt"/>
            </a:rPr>
            <a:t>Fine-tune and train our own summarisation and question generation models</a:t>
          </a:r>
        </a:p>
      </dgm:t>
    </dgm:pt>
    <dgm:pt modelId="{E6F2A961-C0D0-4E5A-AE21-2CB950D11B19}" type="parTrans" cxnId="{50CF5D37-C3AF-4BC2-9C45-68A7C60C8BCA}">
      <dgm:prSet/>
      <dgm:spPr/>
      <dgm:t>
        <a:bodyPr/>
        <a:lstStyle/>
        <a:p>
          <a:endParaRPr lang="en-NZ"/>
        </a:p>
      </dgm:t>
    </dgm:pt>
    <dgm:pt modelId="{A9A3E22B-F474-4E16-82E1-C578913BE8BC}" type="sibTrans" cxnId="{50CF5D37-C3AF-4BC2-9C45-68A7C60C8BCA}">
      <dgm:prSet/>
      <dgm:spPr/>
      <dgm:t>
        <a:bodyPr/>
        <a:lstStyle/>
        <a:p>
          <a:endParaRPr lang="en-NZ"/>
        </a:p>
      </dgm:t>
    </dgm:pt>
    <dgm:pt modelId="{8833224A-AA8F-412A-81BD-82F9F522E66B}">
      <dgm:prSet phldr="0"/>
      <dgm:spPr/>
      <dgm:t>
        <a:bodyPr/>
        <a:lstStyle/>
        <a:p>
          <a:pPr>
            <a:lnSpc>
              <a:spcPct val="100000"/>
            </a:lnSpc>
          </a:pPr>
          <a:r>
            <a:rPr lang="en-US" dirty="0">
              <a:latin typeface="+mn-lt"/>
            </a:rPr>
            <a:t>More research into data-centric methods is required to improve RAG</a:t>
          </a:r>
        </a:p>
      </dgm:t>
    </dgm:pt>
    <dgm:pt modelId="{6944EE3A-624F-4CE5-A906-79606C16D1D0}" type="parTrans" cxnId="{E2CA9B5E-1AE1-42F7-A1AB-886910844AB3}">
      <dgm:prSet/>
      <dgm:spPr/>
      <dgm:t>
        <a:bodyPr/>
        <a:lstStyle/>
        <a:p>
          <a:endParaRPr lang="en-NZ"/>
        </a:p>
      </dgm:t>
    </dgm:pt>
    <dgm:pt modelId="{01110267-E068-485D-9406-0F6CCC5E0B3F}" type="sibTrans" cxnId="{E2CA9B5E-1AE1-42F7-A1AB-886910844AB3}">
      <dgm:prSet/>
      <dgm:spPr/>
      <dgm:t>
        <a:bodyPr/>
        <a:lstStyle/>
        <a:p>
          <a:endParaRPr lang="en-NZ"/>
        </a:p>
      </dgm:t>
    </dgm:pt>
    <dgm:pt modelId="{2A54C71B-88D1-4D0F-AEAF-08C1C35B1910}" type="pres">
      <dgm:prSet presAssocID="{09AA4CED-6578-48DF-A06C-AAB1F0451EBB}" presName="root" presStyleCnt="0">
        <dgm:presLayoutVars>
          <dgm:dir/>
          <dgm:resizeHandles val="exact"/>
        </dgm:presLayoutVars>
      </dgm:prSet>
      <dgm:spPr/>
    </dgm:pt>
    <dgm:pt modelId="{F055F6FE-F509-48FC-BCEC-76FFBB013A6A}" type="pres">
      <dgm:prSet presAssocID="{F5892AE0-2008-4FE5-AAC1-4917BD48D73E}" presName="compNode" presStyleCnt="0"/>
      <dgm:spPr/>
    </dgm:pt>
    <dgm:pt modelId="{7CE9F355-80B8-4AE7-9831-75E2370A5991}" type="pres">
      <dgm:prSet presAssocID="{F5892AE0-2008-4FE5-AAC1-4917BD48D73E}" presName="bgRect" presStyleLbl="bgShp" presStyleIdx="0" presStyleCnt="3"/>
      <dgm:spPr/>
    </dgm:pt>
    <dgm:pt modelId="{F3F0FCAA-E129-4485-A0D5-59768842CBD0}" type="pres">
      <dgm:prSet presAssocID="{F5892AE0-2008-4FE5-AAC1-4917BD48D7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Filter"/>
        </a:ext>
      </dgm:extLst>
    </dgm:pt>
    <dgm:pt modelId="{6AC4E3F3-2B28-4BE4-B5F0-5B8106BB5177}" type="pres">
      <dgm:prSet presAssocID="{F5892AE0-2008-4FE5-AAC1-4917BD48D73E}" presName="spaceRect" presStyleCnt="0"/>
      <dgm:spPr/>
    </dgm:pt>
    <dgm:pt modelId="{DB6557AA-C0DB-4648-8D33-2FD839F32485}" type="pres">
      <dgm:prSet presAssocID="{F5892AE0-2008-4FE5-AAC1-4917BD48D73E}" presName="parTx" presStyleLbl="revTx" presStyleIdx="0" presStyleCnt="3">
        <dgm:presLayoutVars>
          <dgm:chMax val="0"/>
          <dgm:chPref val="0"/>
        </dgm:presLayoutVars>
      </dgm:prSet>
      <dgm:spPr/>
    </dgm:pt>
    <dgm:pt modelId="{9997F7D7-A733-4391-B690-E2AF4CF72FC4}" type="pres">
      <dgm:prSet presAssocID="{A9A3E22B-F474-4E16-82E1-C578913BE8BC}" presName="sibTrans" presStyleCnt="0"/>
      <dgm:spPr/>
    </dgm:pt>
    <dgm:pt modelId="{AAF3517E-2A7F-4FDF-B720-C06B3C1D5E0A}" type="pres">
      <dgm:prSet presAssocID="{B63CDAB3-4DA2-4A95-ABBD-2D5E3C888167}" presName="compNode" presStyleCnt="0"/>
      <dgm:spPr/>
    </dgm:pt>
    <dgm:pt modelId="{065229EC-1C32-4927-9D32-6E39ED8A8507}" type="pres">
      <dgm:prSet presAssocID="{B63CDAB3-4DA2-4A95-ABBD-2D5E3C888167}" presName="bgRect" presStyleLbl="bgShp" presStyleIdx="1" presStyleCnt="3"/>
      <dgm:spPr/>
    </dgm:pt>
    <dgm:pt modelId="{D30932BE-5E3B-431B-9ECA-185CF3C87AB5}" type="pres">
      <dgm:prSet presAssocID="{B63CDAB3-4DA2-4A95-ABBD-2D5E3C8881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a:ext>
      </dgm:extLst>
    </dgm:pt>
    <dgm:pt modelId="{83204A9F-C7E4-4B47-9B81-B6F6AEC0937C}" type="pres">
      <dgm:prSet presAssocID="{B63CDAB3-4DA2-4A95-ABBD-2D5E3C888167}" presName="spaceRect" presStyleCnt="0"/>
      <dgm:spPr/>
    </dgm:pt>
    <dgm:pt modelId="{B5A031D3-4C2F-4E74-8779-AAA98060ED35}" type="pres">
      <dgm:prSet presAssocID="{B63CDAB3-4DA2-4A95-ABBD-2D5E3C888167}" presName="parTx" presStyleLbl="revTx" presStyleIdx="1" presStyleCnt="3">
        <dgm:presLayoutVars>
          <dgm:chMax val="0"/>
          <dgm:chPref val="0"/>
        </dgm:presLayoutVars>
      </dgm:prSet>
      <dgm:spPr/>
    </dgm:pt>
    <dgm:pt modelId="{0C7FF0A3-367D-421B-9F9C-AC96E1A7AE18}" type="pres">
      <dgm:prSet presAssocID="{5D1218F1-6C07-49F1-8A69-BA27A8F7E840}" presName="sibTrans" presStyleCnt="0"/>
      <dgm:spPr/>
    </dgm:pt>
    <dgm:pt modelId="{76E110C4-7844-4E85-9631-14559A0286A2}" type="pres">
      <dgm:prSet presAssocID="{8833224A-AA8F-412A-81BD-82F9F522E66B}" presName="compNode" presStyleCnt="0"/>
      <dgm:spPr/>
    </dgm:pt>
    <dgm:pt modelId="{3953FC57-2644-48A2-8B66-4406E6DF1123}" type="pres">
      <dgm:prSet presAssocID="{8833224A-AA8F-412A-81BD-82F9F522E66B}" presName="bgRect" presStyleLbl="bgShp" presStyleIdx="2" presStyleCnt="3"/>
      <dgm:spPr/>
    </dgm:pt>
    <dgm:pt modelId="{9BB43B61-1229-47A0-BBFD-6A09D8E98EA1}" type="pres">
      <dgm:prSet presAssocID="{8833224A-AA8F-412A-81BD-82F9F522E6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ooks on shelf with solid fill"/>
        </a:ext>
      </dgm:extLst>
    </dgm:pt>
    <dgm:pt modelId="{2FE577CE-12D5-4558-BBC4-39AD4B5A4F93}" type="pres">
      <dgm:prSet presAssocID="{8833224A-AA8F-412A-81BD-82F9F522E66B}" presName="spaceRect" presStyleCnt="0"/>
      <dgm:spPr/>
    </dgm:pt>
    <dgm:pt modelId="{BC7481BC-24CC-4403-8210-A2AE79277EDC}" type="pres">
      <dgm:prSet presAssocID="{8833224A-AA8F-412A-81BD-82F9F522E66B}" presName="parTx" presStyleLbl="revTx" presStyleIdx="2" presStyleCnt="3">
        <dgm:presLayoutVars>
          <dgm:chMax val="0"/>
          <dgm:chPref val="0"/>
        </dgm:presLayoutVars>
      </dgm:prSet>
      <dgm:spPr/>
    </dgm:pt>
  </dgm:ptLst>
  <dgm:cxnLst>
    <dgm:cxn modelId="{E7367710-F2CA-4435-B6A1-A1B4D1B50DE9}" type="presOf" srcId="{F5892AE0-2008-4FE5-AAC1-4917BD48D73E}" destId="{DB6557AA-C0DB-4648-8D33-2FD839F32485}" srcOrd="0" destOrd="0" presId="urn:microsoft.com/office/officeart/2018/2/layout/IconVerticalSolidList"/>
    <dgm:cxn modelId="{78F77E13-0FE9-490A-AC75-8AF7B96F2F35}" srcId="{09AA4CED-6578-48DF-A06C-AAB1F0451EBB}" destId="{B63CDAB3-4DA2-4A95-ABBD-2D5E3C888167}" srcOrd="1" destOrd="0" parTransId="{427123C4-0290-40A6-AE9E-70EE49E386CD}" sibTransId="{5D1218F1-6C07-49F1-8A69-BA27A8F7E840}"/>
    <dgm:cxn modelId="{50CF5D37-C3AF-4BC2-9C45-68A7C60C8BCA}" srcId="{09AA4CED-6578-48DF-A06C-AAB1F0451EBB}" destId="{F5892AE0-2008-4FE5-AAC1-4917BD48D73E}" srcOrd="0" destOrd="0" parTransId="{E6F2A961-C0D0-4E5A-AE21-2CB950D11B19}" sibTransId="{A9A3E22B-F474-4E16-82E1-C578913BE8BC}"/>
    <dgm:cxn modelId="{E2CA9B5E-1AE1-42F7-A1AB-886910844AB3}" srcId="{09AA4CED-6578-48DF-A06C-AAB1F0451EBB}" destId="{8833224A-AA8F-412A-81BD-82F9F522E66B}" srcOrd="2" destOrd="0" parTransId="{6944EE3A-624F-4CE5-A906-79606C16D1D0}" sibTransId="{01110267-E068-485D-9406-0F6CCC5E0B3F}"/>
    <dgm:cxn modelId="{E55E2054-0CBA-4123-8D06-9B9A4CA29198}" type="presOf" srcId="{09AA4CED-6578-48DF-A06C-AAB1F0451EBB}" destId="{2A54C71B-88D1-4D0F-AEAF-08C1C35B1910}" srcOrd="0" destOrd="0" presId="urn:microsoft.com/office/officeart/2018/2/layout/IconVerticalSolidList"/>
    <dgm:cxn modelId="{FB092C58-1CE6-4DC7-8E24-FE4CCF45B3A2}" type="presOf" srcId="{B63CDAB3-4DA2-4A95-ABBD-2D5E3C888167}" destId="{B5A031D3-4C2F-4E74-8779-AAA98060ED35}" srcOrd="0" destOrd="0" presId="urn:microsoft.com/office/officeart/2018/2/layout/IconVerticalSolidList"/>
    <dgm:cxn modelId="{084D5292-7A27-4290-A20B-AADF26B6DDB6}" type="presOf" srcId="{8833224A-AA8F-412A-81BD-82F9F522E66B}" destId="{BC7481BC-24CC-4403-8210-A2AE79277EDC}" srcOrd="0" destOrd="0" presId="urn:microsoft.com/office/officeart/2018/2/layout/IconVerticalSolidList"/>
    <dgm:cxn modelId="{955813FA-F326-4595-B44F-E6B99631A933}" type="presParOf" srcId="{2A54C71B-88D1-4D0F-AEAF-08C1C35B1910}" destId="{F055F6FE-F509-48FC-BCEC-76FFBB013A6A}" srcOrd="0" destOrd="0" presId="urn:microsoft.com/office/officeart/2018/2/layout/IconVerticalSolidList"/>
    <dgm:cxn modelId="{0D086660-A7BF-4E6C-A71C-B9737DD871CA}" type="presParOf" srcId="{F055F6FE-F509-48FC-BCEC-76FFBB013A6A}" destId="{7CE9F355-80B8-4AE7-9831-75E2370A5991}" srcOrd="0" destOrd="0" presId="urn:microsoft.com/office/officeart/2018/2/layout/IconVerticalSolidList"/>
    <dgm:cxn modelId="{2C8B37F4-5C53-45F6-9B2A-A76974F5FCA9}" type="presParOf" srcId="{F055F6FE-F509-48FC-BCEC-76FFBB013A6A}" destId="{F3F0FCAA-E129-4485-A0D5-59768842CBD0}" srcOrd="1" destOrd="0" presId="urn:microsoft.com/office/officeart/2018/2/layout/IconVerticalSolidList"/>
    <dgm:cxn modelId="{438B9BF3-711A-4F14-BD44-A718BB6F88CB}" type="presParOf" srcId="{F055F6FE-F509-48FC-BCEC-76FFBB013A6A}" destId="{6AC4E3F3-2B28-4BE4-B5F0-5B8106BB5177}" srcOrd="2" destOrd="0" presId="urn:microsoft.com/office/officeart/2018/2/layout/IconVerticalSolidList"/>
    <dgm:cxn modelId="{402DEC5C-B69A-4294-BB06-7962C574D9C8}" type="presParOf" srcId="{F055F6FE-F509-48FC-BCEC-76FFBB013A6A}" destId="{DB6557AA-C0DB-4648-8D33-2FD839F32485}" srcOrd="3" destOrd="0" presId="urn:microsoft.com/office/officeart/2018/2/layout/IconVerticalSolidList"/>
    <dgm:cxn modelId="{66C9893B-4046-4CD0-8D66-483518109D64}" type="presParOf" srcId="{2A54C71B-88D1-4D0F-AEAF-08C1C35B1910}" destId="{9997F7D7-A733-4391-B690-E2AF4CF72FC4}" srcOrd="1" destOrd="0" presId="urn:microsoft.com/office/officeart/2018/2/layout/IconVerticalSolidList"/>
    <dgm:cxn modelId="{658911C9-C844-4ADC-B30D-D034A1C1A6CC}" type="presParOf" srcId="{2A54C71B-88D1-4D0F-AEAF-08C1C35B1910}" destId="{AAF3517E-2A7F-4FDF-B720-C06B3C1D5E0A}" srcOrd="2" destOrd="0" presId="urn:microsoft.com/office/officeart/2018/2/layout/IconVerticalSolidList"/>
    <dgm:cxn modelId="{F31E3DF9-A1BB-4638-B505-AB3F30D5BC89}" type="presParOf" srcId="{AAF3517E-2A7F-4FDF-B720-C06B3C1D5E0A}" destId="{065229EC-1C32-4927-9D32-6E39ED8A8507}" srcOrd="0" destOrd="0" presId="urn:microsoft.com/office/officeart/2018/2/layout/IconVerticalSolidList"/>
    <dgm:cxn modelId="{2F33246E-A5A3-4E49-80BB-E395D13F126C}" type="presParOf" srcId="{AAF3517E-2A7F-4FDF-B720-C06B3C1D5E0A}" destId="{D30932BE-5E3B-431B-9ECA-185CF3C87AB5}" srcOrd="1" destOrd="0" presId="urn:microsoft.com/office/officeart/2018/2/layout/IconVerticalSolidList"/>
    <dgm:cxn modelId="{B48E2318-D8BA-4925-96FE-6DD59018024C}" type="presParOf" srcId="{AAF3517E-2A7F-4FDF-B720-C06B3C1D5E0A}" destId="{83204A9F-C7E4-4B47-9B81-B6F6AEC0937C}" srcOrd="2" destOrd="0" presId="urn:microsoft.com/office/officeart/2018/2/layout/IconVerticalSolidList"/>
    <dgm:cxn modelId="{55E579B3-EFFA-4613-9344-5F0AEF551A3C}" type="presParOf" srcId="{AAF3517E-2A7F-4FDF-B720-C06B3C1D5E0A}" destId="{B5A031D3-4C2F-4E74-8779-AAA98060ED35}" srcOrd="3" destOrd="0" presId="urn:microsoft.com/office/officeart/2018/2/layout/IconVerticalSolidList"/>
    <dgm:cxn modelId="{2129D62F-23A8-43CA-BF95-068CF848AFC3}" type="presParOf" srcId="{2A54C71B-88D1-4D0F-AEAF-08C1C35B1910}" destId="{0C7FF0A3-367D-421B-9F9C-AC96E1A7AE18}" srcOrd="3" destOrd="0" presId="urn:microsoft.com/office/officeart/2018/2/layout/IconVerticalSolidList"/>
    <dgm:cxn modelId="{3B09EDE5-C643-40C0-A686-3914B1794E30}" type="presParOf" srcId="{2A54C71B-88D1-4D0F-AEAF-08C1C35B1910}" destId="{76E110C4-7844-4E85-9631-14559A0286A2}" srcOrd="4" destOrd="0" presId="urn:microsoft.com/office/officeart/2018/2/layout/IconVerticalSolidList"/>
    <dgm:cxn modelId="{5FD3C358-0048-4E6E-B8F5-F811D1F1AD0D}" type="presParOf" srcId="{76E110C4-7844-4E85-9631-14559A0286A2}" destId="{3953FC57-2644-48A2-8B66-4406E6DF1123}" srcOrd="0" destOrd="0" presId="urn:microsoft.com/office/officeart/2018/2/layout/IconVerticalSolidList"/>
    <dgm:cxn modelId="{6CA134C8-C854-442B-ABF8-60F197679B8E}" type="presParOf" srcId="{76E110C4-7844-4E85-9631-14559A0286A2}" destId="{9BB43B61-1229-47A0-BBFD-6A09D8E98EA1}" srcOrd="1" destOrd="0" presId="urn:microsoft.com/office/officeart/2018/2/layout/IconVerticalSolidList"/>
    <dgm:cxn modelId="{585B7FC0-F361-47D4-A7CD-F8C5D1587945}" type="presParOf" srcId="{76E110C4-7844-4E85-9631-14559A0286A2}" destId="{2FE577CE-12D5-4558-BBC4-39AD4B5A4F93}" srcOrd="2" destOrd="0" presId="urn:microsoft.com/office/officeart/2018/2/layout/IconVerticalSolidList"/>
    <dgm:cxn modelId="{C68CAB55-4C8A-477C-9499-6D98EAD00CA2}" type="presParOf" srcId="{76E110C4-7844-4E85-9631-14559A0286A2}" destId="{BC7481BC-24CC-4403-8210-A2AE79277E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AC058-AE5F-4C1E-86C5-EF571DDEB0A2}">
      <dsp:nvSpPr>
        <dsp:cNvPr id="0" name=""/>
        <dsp:cNvSpPr/>
      </dsp:nvSpPr>
      <dsp:spPr>
        <a:xfrm>
          <a:off x="0" y="725"/>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04863-373A-4FDF-857E-7771E3DEA3D6}">
      <dsp:nvSpPr>
        <dsp:cNvPr id="0" name=""/>
        <dsp:cNvSpPr/>
      </dsp:nvSpPr>
      <dsp:spPr>
        <a:xfrm>
          <a:off x="0" y="725"/>
          <a:ext cx="7240146" cy="66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Project Introduction</a:t>
          </a:r>
        </a:p>
      </dsp:txBody>
      <dsp:txXfrm>
        <a:off x="0" y="725"/>
        <a:ext cx="7240146" cy="660238"/>
      </dsp:txXfrm>
    </dsp:sp>
    <dsp:sp modelId="{21C77830-7E55-42E1-9C34-DF3FF6C05BB6}">
      <dsp:nvSpPr>
        <dsp:cNvPr id="0" name=""/>
        <dsp:cNvSpPr/>
      </dsp:nvSpPr>
      <dsp:spPr>
        <a:xfrm>
          <a:off x="0" y="660964"/>
          <a:ext cx="7240146" cy="0"/>
        </a:xfrm>
        <a:prstGeom prst="line">
          <a:avLst/>
        </a:prstGeom>
        <a:solidFill>
          <a:schemeClr val="accent2">
            <a:hueOff val="61251"/>
            <a:satOff val="884"/>
            <a:lumOff val="245"/>
            <a:alphaOff val="0"/>
          </a:schemeClr>
        </a:solidFill>
        <a:ln w="12700" cap="flat" cmpd="sng" algn="ctr">
          <a:solidFill>
            <a:schemeClr val="accent2">
              <a:hueOff val="61251"/>
              <a:satOff val="884"/>
              <a:lumOff val="2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6FC3C-7593-40E9-BC3C-23EA579A5F03}">
      <dsp:nvSpPr>
        <dsp:cNvPr id="0" name=""/>
        <dsp:cNvSpPr/>
      </dsp:nvSpPr>
      <dsp:spPr>
        <a:xfrm>
          <a:off x="0" y="660964"/>
          <a:ext cx="7240146" cy="66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Literature Review &amp; Related Works</a:t>
          </a:r>
        </a:p>
      </dsp:txBody>
      <dsp:txXfrm>
        <a:off x="0" y="660964"/>
        <a:ext cx="7240146" cy="660238"/>
      </dsp:txXfrm>
    </dsp:sp>
    <dsp:sp modelId="{B4134CF0-6302-49CB-B549-1CB4ADF578D6}">
      <dsp:nvSpPr>
        <dsp:cNvPr id="0" name=""/>
        <dsp:cNvSpPr/>
      </dsp:nvSpPr>
      <dsp:spPr>
        <a:xfrm>
          <a:off x="0" y="1321203"/>
          <a:ext cx="7240146" cy="0"/>
        </a:xfrm>
        <a:prstGeom prst="line">
          <a:avLst/>
        </a:prstGeom>
        <a:solidFill>
          <a:schemeClr val="accent2">
            <a:hueOff val="122502"/>
            <a:satOff val="1768"/>
            <a:lumOff val="490"/>
            <a:alphaOff val="0"/>
          </a:schemeClr>
        </a:solidFill>
        <a:ln w="12700" cap="flat" cmpd="sng" algn="ctr">
          <a:solidFill>
            <a:schemeClr val="accent2">
              <a:hueOff val="122502"/>
              <a:satOff val="1768"/>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C0489E-0424-41B3-BFBF-5AC2B7EACEEA}">
      <dsp:nvSpPr>
        <dsp:cNvPr id="0" name=""/>
        <dsp:cNvSpPr/>
      </dsp:nvSpPr>
      <dsp:spPr>
        <a:xfrm>
          <a:off x="0" y="1321203"/>
          <a:ext cx="7240146" cy="66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Project Scope</a:t>
          </a:r>
        </a:p>
      </dsp:txBody>
      <dsp:txXfrm>
        <a:off x="0" y="1321203"/>
        <a:ext cx="7240146" cy="660238"/>
      </dsp:txXfrm>
    </dsp:sp>
    <dsp:sp modelId="{5EBFBA79-A728-43A1-96B3-395D8EDE4679}">
      <dsp:nvSpPr>
        <dsp:cNvPr id="0" name=""/>
        <dsp:cNvSpPr/>
      </dsp:nvSpPr>
      <dsp:spPr>
        <a:xfrm>
          <a:off x="0" y="1981441"/>
          <a:ext cx="7240146" cy="0"/>
        </a:xfrm>
        <a:prstGeom prst="line">
          <a:avLst/>
        </a:prstGeom>
        <a:solidFill>
          <a:schemeClr val="accent2">
            <a:hueOff val="183753"/>
            <a:satOff val="2653"/>
            <a:lumOff val="735"/>
            <a:alphaOff val="0"/>
          </a:schemeClr>
        </a:solidFill>
        <a:ln w="12700" cap="flat" cmpd="sng" algn="ctr">
          <a:solidFill>
            <a:schemeClr val="accent2">
              <a:hueOff val="183753"/>
              <a:satOff val="2653"/>
              <a:lumOff val="7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029F6F-EEE3-415D-B356-D85E879B67B7}">
      <dsp:nvSpPr>
        <dsp:cNvPr id="0" name=""/>
        <dsp:cNvSpPr/>
      </dsp:nvSpPr>
      <dsp:spPr>
        <a:xfrm>
          <a:off x="0" y="1981441"/>
          <a:ext cx="7240146" cy="66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RAG Pipeline </a:t>
          </a:r>
        </a:p>
      </dsp:txBody>
      <dsp:txXfrm>
        <a:off x="0" y="1981441"/>
        <a:ext cx="7240146" cy="660238"/>
      </dsp:txXfrm>
    </dsp:sp>
    <dsp:sp modelId="{D119ACDA-D7A3-4529-9206-382CD6566E6A}">
      <dsp:nvSpPr>
        <dsp:cNvPr id="0" name=""/>
        <dsp:cNvSpPr/>
      </dsp:nvSpPr>
      <dsp:spPr>
        <a:xfrm>
          <a:off x="0" y="2641680"/>
          <a:ext cx="7240146" cy="0"/>
        </a:xfrm>
        <a:prstGeom prst="line">
          <a:avLst/>
        </a:prstGeom>
        <a:solidFill>
          <a:schemeClr val="accent2">
            <a:hueOff val="245004"/>
            <a:satOff val="3537"/>
            <a:lumOff val="981"/>
            <a:alphaOff val="0"/>
          </a:schemeClr>
        </a:solidFill>
        <a:ln w="12700" cap="flat" cmpd="sng" algn="ctr">
          <a:solidFill>
            <a:schemeClr val="accent2">
              <a:hueOff val="245004"/>
              <a:satOff val="3537"/>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DDF81-8C94-4821-A54E-FEDAD8D914D7}">
      <dsp:nvSpPr>
        <dsp:cNvPr id="0" name=""/>
        <dsp:cNvSpPr/>
      </dsp:nvSpPr>
      <dsp:spPr>
        <a:xfrm>
          <a:off x="0" y="2641680"/>
          <a:ext cx="7240146" cy="66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Dense Vector Round Trip Consistency Method</a:t>
          </a:r>
        </a:p>
      </dsp:txBody>
      <dsp:txXfrm>
        <a:off x="0" y="2641680"/>
        <a:ext cx="7240146" cy="660238"/>
      </dsp:txXfrm>
    </dsp:sp>
    <dsp:sp modelId="{3D03386B-6BD0-47B5-974A-49CE52523D9B}">
      <dsp:nvSpPr>
        <dsp:cNvPr id="0" name=""/>
        <dsp:cNvSpPr/>
      </dsp:nvSpPr>
      <dsp:spPr>
        <a:xfrm>
          <a:off x="0" y="3301919"/>
          <a:ext cx="7240146" cy="0"/>
        </a:xfrm>
        <a:prstGeom prst="line">
          <a:avLst/>
        </a:prstGeom>
        <a:solidFill>
          <a:schemeClr val="accent2">
            <a:hueOff val="306255"/>
            <a:satOff val="4421"/>
            <a:lumOff val="1226"/>
            <a:alphaOff val="0"/>
          </a:schemeClr>
        </a:solidFill>
        <a:ln w="12700" cap="flat" cmpd="sng" algn="ctr">
          <a:solidFill>
            <a:schemeClr val="accent2">
              <a:hueOff val="306255"/>
              <a:satOff val="4421"/>
              <a:lumOff val="12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EF8F8-6301-4B26-8D85-B55FA3614803}">
      <dsp:nvSpPr>
        <dsp:cNvPr id="0" name=""/>
        <dsp:cNvSpPr/>
      </dsp:nvSpPr>
      <dsp:spPr>
        <a:xfrm>
          <a:off x="0" y="3301919"/>
          <a:ext cx="7240146" cy="66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Unambiguous Synthetic QA Generation</a:t>
          </a:r>
        </a:p>
      </dsp:txBody>
      <dsp:txXfrm>
        <a:off x="0" y="3301919"/>
        <a:ext cx="7240146" cy="660238"/>
      </dsp:txXfrm>
    </dsp:sp>
    <dsp:sp modelId="{5ADB1A40-2ED9-4F20-A953-863F6C00D2B3}">
      <dsp:nvSpPr>
        <dsp:cNvPr id="0" name=""/>
        <dsp:cNvSpPr/>
      </dsp:nvSpPr>
      <dsp:spPr>
        <a:xfrm>
          <a:off x="0" y="3962158"/>
          <a:ext cx="7240146" cy="0"/>
        </a:xfrm>
        <a:prstGeom prst="line">
          <a:avLst/>
        </a:prstGeom>
        <a:solidFill>
          <a:schemeClr val="accent2">
            <a:hueOff val="367506"/>
            <a:satOff val="5305"/>
            <a:lumOff val="1471"/>
            <a:alphaOff val="0"/>
          </a:schemeClr>
        </a:solidFill>
        <a:ln w="12700" cap="flat" cmpd="sng" algn="ctr">
          <a:solidFill>
            <a:schemeClr val="accent2">
              <a:hueOff val="367506"/>
              <a:satOff val="5305"/>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90F6D5-154F-4290-B80B-E4DCBE3F932F}">
      <dsp:nvSpPr>
        <dsp:cNvPr id="0" name=""/>
        <dsp:cNvSpPr/>
      </dsp:nvSpPr>
      <dsp:spPr>
        <a:xfrm>
          <a:off x="0" y="3962158"/>
          <a:ext cx="7240146" cy="66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Question Enhancement</a:t>
          </a:r>
        </a:p>
      </dsp:txBody>
      <dsp:txXfrm>
        <a:off x="0" y="3962158"/>
        <a:ext cx="7240146" cy="660238"/>
      </dsp:txXfrm>
    </dsp:sp>
    <dsp:sp modelId="{3EA3E3E7-FBB0-4AD9-B711-1FF7616EBB9A}">
      <dsp:nvSpPr>
        <dsp:cNvPr id="0" name=""/>
        <dsp:cNvSpPr/>
      </dsp:nvSpPr>
      <dsp:spPr>
        <a:xfrm>
          <a:off x="0" y="4622396"/>
          <a:ext cx="7240146" cy="0"/>
        </a:xfrm>
        <a:prstGeom prst="line">
          <a:avLst/>
        </a:prstGeom>
        <a:solidFill>
          <a:schemeClr val="accent2">
            <a:hueOff val="428757"/>
            <a:satOff val="6190"/>
            <a:lumOff val="1716"/>
            <a:alphaOff val="0"/>
          </a:schemeClr>
        </a:solidFill>
        <a:ln w="12700" cap="flat" cmpd="sng" algn="ctr">
          <a:solidFill>
            <a:schemeClr val="accent2">
              <a:hueOff val="428757"/>
              <a:satOff val="6190"/>
              <a:lumOff val="171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47246A-C660-47EC-8762-D2BE3498C470}">
      <dsp:nvSpPr>
        <dsp:cNvPr id="0" name=""/>
        <dsp:cNvSpPr/>
      </dsp:nvSpPr>
      <dsp:spPr>
        <a:xfrm>
          <a:off x="0" y="4622396"/>
          <a:ext cx="7240146" cy="66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Results &amp; Discussions</a:t>
          </a:r>
        </a:p>
      </dsp:txBody>
      <dsp:txXfrm>
        <a:off x="0" y="4622396"/>
        <a:ext cx="7240146" cy="660238"/>
      </dsp:txXfrm>
    </dsp:sp>
    <dsp:sp modelId="{DA66939A-551B-4B48-81F3-D76EB74BF4DE}">
      <dsp:nvSpPr>
        <dsp:cNvPr id="0" name=""/>
        <dsp:cNvSpPr/>
      </dsp:nvSpPr>
      <dsp:spPr>
        <a:xfrm>
          <a:off x="0" y="5282635"/>
          <a:ext cx="7240146" cy="0"/>
        </a:xfrm>
        <a:prstGeom prst="line">
          <a:avLst/>
        </a:prstGeom>
        <a:solidFill>
          <a:schemeClr val="accent2">
            <a:hueOff val="490008"/>
            <a:satOff val="7074"/>
            <a:lumOff val="1961"/>
            <a:alphaOff val="0"/>
          </a:schemeClr>
        </a:solidFill>
        <a:ln w="12700" cap="flat" cmpd="sng" algn="ctr">
          <a:solidFill>
            <a:schemeClr val="accent2">
              <a:hueOff val="490008"/>
              <a:satOff val="707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A0A35F-ECF5-4024-B055-FC03A752BE53}">
      <dsp:nvSpPr>
        <dsp:cNvPr id="0" name=""/>
        <dsp:cNvSpPr/>
      </dsp:nvSpPr>
      <dsp:spPr>
        <a:xfrm>
          <a:off x="0" y="5282635"/>
          <a:ext cx="7240146" cy="66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Conclusions &amp; Next Steps</a:t>
          </a:r>
        </a:p>
      </dsp:txBody>
      <dsp:txXfrm>
        <a:off x="0" y="5282635"/>
        <a:ext cx="7240146" cy="660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F4C45-9673-416A-AE68-AE9343F7EE12}">
      <dsp:nvSpPr>
        <dsp:cNvPr id="0" name=""/>
        <dsp:cNvSpPr/>
      </dsp:nvSpPr>
      <dsp:spPr>
        <a:xfrm>
          <a:off x="0" y="0"/>
          <a:ext cx="3503899" cy="39021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3178" tIns="330200" rIns="273178" bIns="330200" numCol="1" spcCol="1270" anchor="t" anchorCtr="0">
          <a:noAutofit/>
        </a:bodyPr>
        <a:lstStyle/>
        <a:p>
          <a:pPr marL="0" lvl="0" indent="0" algn="ctr" defTabSz="889000">
            <a:lnSpc>
              <a:spcPct val="90000"/>
            </a:lnSpc>
            <a:spcBef>
              <a:spcPct val="0"/>
            </a:spcBef>
            <a:spcAft>
              <a:spcPct val="35000"/>
            </a:spcAft>
            <a:buNone/>
          </a:pPr>
          <a:r>
            <a:rPr lang="en-US" sz="2000" kern="1200" dirty="0"/>
            <a:t>Ability to </a:t>
          </a:r>
          <a:r>
            <a:rPr lang="en-US" sz="2000" kern="1200" dirty="0" err="1"/>
            <a:t>utilise</a:t>
          </a:r>
          <a:r>
            <a:rPr lang="en-US" sz="2000" kern="1200" dirty="0"/>
            <a:t> pre-trained knowledge which enables understanding of language</a:t>
          </a:r>
        </a:p>
      </dsp:txBody>
      <dsp:txXfrm>
        <a:off x="0" y="1482817"/>
        <a:ext cx="3503899" cy="2341290"/>
      </dsp:txXfrm>
    </dsp:sp>
    <dsp:sp modelId="{1B493457-562A-466B-B1D9-7E40ED3DB439}">
      <dsp:nvSpPr>
        <dsp:cNvPr id="0" name=""/>
        <dsp:cNvSpPr/>
      </dsp:nvSpPr>
      <dsp:spPr>
        <a:xfrm>
          <a:off x="1166627" y="390214"/>
          <a:ext cx="1170645" cy="11706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268" tIns="12700" rIns="9126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38064" y="561651"/>
        <a:ext cx="827771" cy="827771"/>
      </dsp:txXfrm>
    </dsp:sp>
    <dsp:sp modelId="{D00E311B-B342-45BC-BC1D-62A9294720B2}">
      <dsp:nvSpPr>
        <dsp:cNvPr id="0" name=""/>
        <dsp:cNvSpPr/>
      </dsp:nvSpPr>
      <dsp:spPr>
        <a:xfrm>
          <a:off x="0" y="3902078"/>
          <a:ext cx="3503899"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CB2FD8-EE72-4C33-98C8-4E58ED118A71}">
      <dsp:nvSpPr>
        <dsp:cNvPr id="0" name=""/>
        <dsp:cNvSpPr/>
      </dsp:nvSpPr>
      <dsp:spPr>
        <a:xfrm>
          <a:off x="3854289" y="0"/>
          <a:ext cx="3503899" cy="390215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3178" tIns="330200" rIns="273178" bIns="330200" numCol="1" spcCol="1270" anchor="t" anchorCtr="0">
          <a:noAutofit/>
        </a:bodyPr>
        <a:lstStyle/>
        <a:p>
          <a:pPr marL="0" lvl="0" indent="0" algn="ctr" defTabSz="889000">
            <a:lnSpc>
              <a:spcPct val="90000"/>
            </a:lnSpc>
            <a:spcBef>
              <a:spcPct val="0"/>
            </a:spcBef>
            <a:spcAft>
              <a:spcPct val="35000"/>
            </a:spcAft>
            <a:buNone/>
          </a:pPr>
          <a:r>
            <a:rPr lang="en-US" sz="2000" kern="1200" dirty="0"/>
            <a:t>Can change domains and knowledge base without retraining the entire model</a:t>
          </a:r>
        </a:p>
      </dsp:txBody>
      <dsp:txXfrm>
        <a:off x="3854289" y="1482817"/>
        <a:ext cx="3503899" cy="2341290"/>
      </dsp:txXfrm>
    </dsp:sp>
    <dsp:sp modelId="{02173434-69E5-474F-8135-8CCCFF98873B}">
      <dsp:nvSpPr>
        <dsp:cNvPr id="0" name=""/>
        <dsp:cNvSpPr/>
      </dsp:nvSpPr>
      <dsp:spPr>
        <a:xfrm>
          <a:off x="5020916" y="390214"/>
          <a:ext cx="1170645" cy="1170645"/>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268" tIns="12700" rIns="9126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192353" y="561651"/>
        <a:ext cx="827771" cy="827771"/>
      </dsp:txXfrm>
    </dsp:sp>
    <dsp:sp modelId="{5DE5D65C-CD80-46D6-A74D-DEC5DA22D85C}">
      <dsp:nvSpPr>
        <dsp:cNvPr id="0" name=""/>
        <dsp:cNvSpPr/>
      </dsp:nvSpPr>
      <dsp:spPr>
        <a:xfrm>
          <a:off x="3854289" y="3902078"/>
          <a:ext cx="3503899"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6135D-6B55-4FDA-9470-D1A79337893F}">
      <dsp:nvSpPr>
        <dsp:cNvPr id="0" name=""/>
        <dsp:cNvSpPr/>
      </dsp:nvSpPr>
      <dsp:spPr>
        <a:xfrm>
          <a:off x="7708578" y="0"/>
          <a:ext cx="3503899" cy="390215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3178" tIns="330200" rIns="273178" bIns="330200" numCol="1" spcCol="1270" anchor="t" anchorCtr="0">
          <a:noAutofit/>
        </a:bodyPr>
        <a:lstStyle/>
        <a:p>
          <a:pPr marL="0" lvl="0" indent="0" algn="ctr" defTabSz="889000">
            <a:lnSpc>
              <a:spcPct val="90000"/>
            </a:lnSpc>
            <a:spcBef>
              <a:spcPct val="0"/>
            </a:spcBef>
            <a:spcAft>
              <a:spcPct val="35000"/>
            </a:spcAft>
            <a:buNone/>
          </a:pPr>
          <a:r>
            <a:rPr lang="en-US" sz="2000" kern="1200" dirty="0"/>
            <a:t>Greater interpretability and minimal hallucinations</a:t>
          </a:r>
        </a:p>
      </dsp:txBody>
      <dsp:txXfrm>
        <a:off x="7708578" y="1482817"/>
        <a:ext cx="3503899" cy="2341290"/>
      </dsp:txXfrm>
    </dsp:sp>
    <dsp:sp modelId="{334258E9-8E9A-4FC5-9D7F-8BA707D82894}">
      <dsp:nvSpPr>
        <dsp:cNvPr id="0" name=""/>
        <dsp:cNvSpPr/>
      </dsp:nvSpPr>
      <dsp:spPr>
        <a:xfrm>
          <a:off x="8875205" y="390214"/>
          <a:ext cx="1170645" cy="1170645"/>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268" tIns="12700" rIns="9126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9046642" y="561651"/>
        <a:ext cx="827771" cy="827771"/>
      </dsp:txXfrm>
    </dsp:sp>
    <dsp:sp modelId="{FC575FB7-7B4D-4A2F-8949-BEF4E1792AAA}">
      <dsp:nvSpPr>
        <dsp:cNvPr id="0" name=""/>
        <dsp:cNvSpPr/>
      </dsp:nvSpPr>
      <dsp:spPr>
        <a:xfrm>
          <a:off x="7708578" y="3902078"/>
          <a:ext cx="350389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8AE6A-2818-4952-B69D-7AAF609AD6AD}">
      <dsp:nvSpPr>
        <dsp:cNvPr id="0" name=""/>
        <dsp:cNvSpPr/>
      </dsp:nvSpPr>
      <dsp:spPr>
        <a:xfrm>
          <a:off x="0" y="0"/>
          <a:ext cx="8826423" cy="9216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Lack of annotated data available for training RAG</a:t>
          </a:r>
        </a:p>
      </dsp:txBody>
      <dsp:txXfrm>
        <a:off x="26994" y="26994"/>
        <a:ext cx="7754033" cy="867642"/>
      </dsp:txXfrm>
    </dsp:sp>
    <dsp:sp modelId="{0C790A6F-FB79-49AD-B54C-345E4BD3B341}">
      <dsp:nvSpPr>
        <dsp:cNvPr id="0" name=""/>
        <dsp:cNvSpPr/>
      </dsp:nvSpPr>
      <dsp:spPr>
        <a:xfrm>
          <a:off x="739212" y="1089199"/>
          <a:ext cx="8826423" cy="921630"/>
        </a:xfrm>
        <a:prstGeom prst="roundRect">
          <a:avLst>
            <a:gd name="adj" fmla="val 10000"/>
          </a:avLst>
        </a:prstGeom>
        <a:solidFill>
          <a:schemeClr val="accent2">
            <a:hueOff val="163336"/>
            <a:satOff val="2358"/>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Ambiguous QA pairs for training RAG</a:t>
          </a:r>
        </a:p>
      </dsp:txBody>
      <dsp:txXfrm>
        <a:off x="766206" y="1116193"/>
        <a:ext cx="7434162" cy="867642"/>
      </dsp:txXfrm>
    </dsp:sp>
    <dsp:sp modelId="{4FF4C685-2A93-4EF3-8911-58448BF78A08}">
      <dsp:nvSpPr>
        <dsp:cNvPr id="0" name=""/>
        <dsp:cNvSpPr/>
      </dsp:nvSpPr>
      <dsp:spPr>
        <a:xfrm>
          <a:off x="1467392" y="2178399"/>
          <a:ext cx="8826423" cy="921630"/>
        </a:xfrm>
        <a:prstGeom prst="roundRect">
          <a:avLst>
            <a:gd name="adj" fmla="val 10000"/>
          </a:avLst>
        </a:prstGeom>
        <a:solidFill>
          <a:schemeClr val="accent2">
            <a:hueOff val="326672"/>
            <a:satOff val="4716"/>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Architectural modifications already explored </a:t>
          </a:r>
        </a:p>
      </dsp:txBody>
      <dsp:txXfrm>
        <a:off x="1494386" y="2205393"/>
        <a:ext cx="7445195" cy="867642"/>
      </dsp:txXfrm>
    </dsp:sp>
    <dsp:sp modelId="{EC1DB9E5-604E-470C-9E93-A1DE20CD3214}">
      <dsp:nvSpPr>
        <dsp:cNvPr id="0" name=""/>
        <dsp:cNvSpPr/>
      </dsp:nvSpPr>
      <dsp:spPr>
        <a:xfrm>
          <a:off x="2206605" y="3267598"/>
          <a:ext cx="8826423" cy="921630"/>
        </a:xfrm>
        <a:prstGeom prst="roundRect">
          <a:avLst>
            <a:gd name="adj" fmla="val 10000"/>
          </a:avLst>
        </a:prstGeom>
        <a:solidFill>
          <a:schemeClr val="accent2">
            <a:hueOff val="490008"/>
            <a:satOff val="707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Our research focuses on data-centric techniques</a:t>
          </a:r>
        </a:p>
      </dsp:txBody>
      <dsp:txXfrm>
        <a:off x="2233599" y="3294592"/>
        <a:ext cx="7434162" cy="867642"/>
      </dsp:txXfrm>
    </dsp:sp>
    <dsp:sp modelId="{8E067606-FD9F-43C2-81E6-1661C66C4707}">
      <dsp:nvSpPr>
        <dsp:cNvPr id="0" name=""/>
        <dsp:cNvSpPr/>
      </dsp:nvSpPr>
      <dsp:spPr>
        <a:xfrm>
          <a:off x="8227363" y="705885"/>
          <a:ext cx="599059" cy="59905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362151" y="705885"/>
        <a:ext cx="329483" cy="450792"/>
      </dsp:txXfrm>
    </dsp:sp>
    <dsp:sp modelId="{89D8EDDA-DCAA-4E12-A1F9-A253757EA824}">
      <dsp:nvSpPr>
        <dsp:cNvPr id="0" name=""/>
        <dsp:cNvSpPr/>
      </dsp:nvSpPr>
      <dsp:spPr>
        <a:xfrm>
          <a:off x="8966576" y="1795084"/>
          <a:ext cx="599059" cy="599059"/>
        </a:xfrm>
        <a:prstGeom prst="downArrow">
          <a:avLst>
            <a:gd name="adj1" fmla="val 55000"/>
            <a:gd name="adj2" fmla="val 45000"/>
          </a:avLst>
        </a:prstGeom>
        <a:solidFill>
          <a:schemeClr val="accent2">
            <a:tint val="40000"/>
            <a:alpha val="90000"/>
            <a:hueOff val="343456"/>
            <a:satOff val="4006"/>
            <a:lumOff val="335"/>
            <a:alphaOff val="0"/>
          </a:schemeClr>
        </a:solidFill>
        <a:ln w="12700" cap="flat" cmpd="sng" algn="ctr">
          <a:solidFill>
            <a:schemeClr val="accent2">
              <a:tint val="40000"/>
              <a:alpha val="90000"/>
              <a:hueOff val="343456"/>
              <a:satOff val="4006"/>
              <a:lumOff val="33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101364" y="1795084"/>
        <a:ext cx="329483" cy="450792"/>
      </dsp:txXfrm>
    </dsp:sp>
    <dsp:sp modelId="{13E207F2-B6C5-4543-B0B9-98E1B2913D3E}">
      <dsp:nvSpPr>
        <dsp:cNvPr id="0" name=""/>
        <dsp:cNvSpPr/>
      </dsp:nvSpPr>
      <dsp:spPr>
        <a:xfrm>
          <a:off x="9694756" y="2884284"/>
          <a:ext cx="599059" cy="599059"/>
        </a:xfrm>
        <a:prstGeom prst="downArrow">
          <a:avLst>
            <a:gd name="adj1" fmla="val 55000"/>
            <a:gd name="adj2" fmla="val 45000"/>
          </a:avLst>
        </a:prstGeom>
        <a:solidFill>
          <a:schemeClr val="accent2">
            <a:tint val="40000"/>
            <a:alpha val="90000"/>
            <a:hueOff val="686913"/>
            <a:satOff val="8011"/>
            <a:lumOff val="670"/>
            <a:alphaOff val="0"/>
          </a:schemeClr>
        </a:solidFill>
        <a:ln w="12700" cap="flat" cmpd="sng" algn="ctr">
          <a:solidFill>
            <a:schemeClr val="accent2">
              <a:tint val="40000"/>
              <a:alpha val="90000"/>
              <a:hueOff val="686913"/>
              <a:satOff val="8011"/>
              <a:lumOff val="6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829544" y="2884284"/>
        <a:ext cx="329483" cy="4507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73584-499D-4354-A76A-621321085FB8}">
      <dsp:nvSpPr>
        <dsp:cNvPr id="0" name=""/>
        <dsp:cNvSpPr/>
      </dsp:nvSpPr>
      <dsp:spPr>
        <a:xfrm>
          <a:off x="0" y="680749"/>
          <a:ext cx="5266133" cy="12567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98F178-01EF-4E93-892D-5BF8EC67CAC8}">
      <dsp:nvSpPr>
        <dsp:cNvPr id="0" name=""/>
        <dsp:cNvSpPr/>
      </dsp:nvSpPr>
      <dsp:spPr>
        <a:xfrm>
          <a:off x="380172" y="963522"/>
          <a:ext cx="691222" cy="69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EB11FB-2924-4163-8506-07EEED3C397B}">
      <dsp:nvSpPr>
        <dsp:cNvPr id="0" name=""/>
        <dsp:cNvSpPr/>
      </dsp:nvSpPr>
      <dsp:spPr>
        <a:xfrm>
          <a:off x="1451567" y="680749"/>
          <a:ext cx="3814565" cy="1256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08" tIns="133008" rIns="133008" bIns="133008" numCol="1" spcCol="1270" anchor="ctr" anchorCtr="0">
          <a:noAutofit/>
        </a:bodyPr>
        <a:lstStyle/>
        <a:p>
          <a:pPr marL="0" lvl="0" indent="0" algn="ctr" defTabSz="889000">
            <a:lnSpc>
              <a:spcPct val="100000"/>
            </a:lnSpc>
            <a:spcBef>
              <a:spcPct val="0"/>
            </a:spcBef>
            <a:spcAft>
              <a:spcPct val="35000"/>
            </a:spcAft>
            <a:buNone/>
          </a:pPr>
          <a:r>
            <a:rPr lang="en-US" sz="2000" b="0" kern="1200" dirty="0">
              <a:latin typeface="Avenir Next LT Pro"/>
            </a:rPr>
            <a:t>Synthetic Data via Abstractive </a:t>
          </a:r>
          <a:r>
            <a:rPr lang="en-US" sz="2000" b="0" kern="1200" dirty="0" err="1">
              <a:latin typeface="Avenir Next LT Pro"/>
            </a:rPr>
            <a:t>Summarisation</a:t>
          </a:r>
          <a:endParaRPr lang="en-US" sz="2000" b="0" kern="1200" dirty="0"/>
        </a:p>
      </dsp:txBody>
      <dsp:txXfrm>
        <a:off x="1451567" y="680749"/>
        <a:ext cx="3814565" cy="1256768"/>
      </dsp:txXfrm>
    </dsp:sp>
    <dsp:sp modelId="{C9B3F4EC-A3BA-47AB-B1A0-6312A018D6A0}">
      <dsp:nvSpPr>
        <dsp:cNvPr id="0" name=""/>
        <dsp:cNvSpPr/>
      </dsp:nvSpPr>
      <dsp:spPr>
        <a:xfrm>
          <a:off x="0" y="2251710"/>
          <a:ext cx="5266133" cy="12567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8987A8-0EFA-457F-A5AF-5F05FD5D7DB3}">
      <dsp:nvSpPr>
        <dsp:cNvPr id="0" name=""/>
        <dsp:cNvSpPr/>
      </dsp:nvSpPr>
      <dsp:spPr>
        <a:xfrm>
          <a:off x="380172" y="2534483"/>
          <a:ext cx="691222" cy="69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EAA68A-8869-4519-8093-325934369CB7}">
      <dsp:nvSpPr>
        <dsp:cNvPr id="0" name=""/>
        <dsp:cNvSpPr/>
      </dsp:nvSpPr>
      <dsp:spPr>
        <a:xfrm>
          <a:off x="1451567" y="2251710"/>
          <a:ext cx="3814565" cy="1256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08" tIns="133008" rIns="133008" bIns="133008" numCol="1" spcCol="1270" anchor="ctr" anchorCtr="0">
          <a:noAutofit/>
        </a:bodyPr>
        <a:lstStyle/>
        <a:p>
          <a:pPr marL="0" lvl="0" indent="0" algn="ctr" defTabSz="889000">
            <a:lnSpc>
              <a:spcPct val="100000"/>
            </a:lnSpc>
            <a:spcBef>
              <a:spcPct val="0"/>
            </a:spcBef>
            <a:spcAft>
              <a:spcPct val="35000"/>
            </a:spcAft>
            <a:buNone/>
          </a:pPr>
          <a:r>
            <a:rPr lang="en-US" sz="2000" b="0" kern="1200" dirty="0">
              <a:latin typeface="Avenir Next LT Pro"/>
            </a:rPr>
            <a:t>Synthetic Data via Question Enhancement</a:t>
          </a:r>
        </a:p>
      </dsp:txBody>
      <dsp:txXfrm>
        <a:off x="1451567" y="2251710"/>
        <a:ext cx="3814565" cy="12567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E9401-C8AA-4B23-8609-D2B2DC7DB788}">
      <dsp:nvSpPr>
        <dsp:cNvPr id="0" name=""/>
        <dsp:cNvSpPr/>
      </dsp:nvSpPr>
      <dsp:spPr>
        <a:xfrm>
          <a:off x="0" y="680749"/>
          <a:ext cx="5266133" cy="12567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E7EEA2-3BD2-4BA5-80E0-09AE4F430562}">
      <dsp:nvSpPr>
        <dsp:cNvPr id="0" name=""/>
        <dsp:cNvSpPr/>
      </dsp:nvSpPr>
      <dsp:spPr>
        <a:xfrm>
          <a:off x="380172" y="963522"/>
          <a:ext cx="691222" cy="69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CEB6BD-3AFA-4D82-8F85-363B0C319D09}">
      <dsp:nvSpPr>
        <dsp:cNvPr id="0" name=""/>
        <dsp:cNvSpPr/>
      </dsp:nvSpPr>
      <dsp:spPr>
        <a:xfrm>
          <a:off x="1451567" y="680749"/>
          <a:ext cx="3814565" cy="1256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08" tIns="133008" rIns="133008" bIns="133008"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Avenir Next LT Pro"/>
            </a:rPr>
            <a:t>RAG</a:t>
          </a:r>
          <a:r>
            <a:rPr lang="en-US" sz="2000" b="0" kern="1200" dirty="0">
              <a:latin typeface="Avenir Next LT Pro"/>
            </a:rPr>
            <a:t> Pipeline Implementation</a:t>
          </a:r>
          <a:endParaRPr lang="en-US" sz="2000" b="0" kern="1200" dirty="0"/>
        </a:p>
      </dsp:txBody>
      <dsp:txXfrm>
        <a:off x="1451567" y="680749"/>
        <a:ext cx="3814565" cy="1256768"/>
      </dsp:txXfrm>
    </dsp:sp>
    <dsp:sp modelId="{9FC73ADA-FC27-49F6-91A9-2A8B56A268E7}">
      <dsp:nvSpPr>
        <dsp:cNvPr id="0" name=""/>
        <dsp:cNvSpPr/>
      </dsp:nvSpPr>
      <dsp:spPr>
        <a:xfrm>
          <a:off x="0" y="2251710"/>
          <a:ext cx="5266133" cy="12567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39074B-E5D7-418B-9D4F-344035E65E2D}">
      <dsp:nvSpPr>
        <dsp:cNvPr id="0" name=""/>
        <dsp:cNvSpPr/>
      </dsp:nvSpPr>
      <dsp:spPr>
        <a:xfrm>
          <a:off x="380172" y="2534483"/>
          <a:ext cx="691222" cy="69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1FF78-9859-4D41-80EF-CB529749D0F2}">
      <dsp:nvSpPr>
        <dsp:cNvPr id="0" name=""/>
        <dsp:cNvSpPr/>
      </dsp:nvSpPr>
      <dsp:spPr>
        <a:xfrm>
          <a:off x="1451567" y="2251710"/>
          <a:ext cx="3814565" cy="1256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08" tIns="133008" rIns="133008" bIns="133008" numCol="1" spcCol="1270" anchor="ctr" anchorCtr="0">
          <a:noAutofit/>
        </a:bodyPr>
        <a:lstStyle/>
        <a:p>
          <a:pPr marL="0" lvl="0" indent="0" algn="ctr" defTabSz="889000">
            <a:lnSpc>
              <a:spcPct val="100000"/>
            </a:lnSpc>
            <a:spcBef>
              <a:spcPct val="0"/>
            </a:spcBef>
            <a:spcAft>
              <a:spcPct val="35000"/>
            </a:spcAft>
            <a:buNone/>
          </a:pPr>
          <a:r>
            <a:rPr lang="en-US" sz="2000" b="0" kern="1200" dirty="0">
              <a:latin typeface="+mj-lt"/>
            </a:rPr>
            <a:t>Implement Filtration Technique</a:t>
          </a:r>
        </a:p>
      </dsp:txBody>
      <dsp:txXfrm>
        <a:off x="1451567" y="2251710"/>
        <a:ext cx="3814565" cy="12567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96A0E-742C-4F6B-AA8F-C983D75B7F22}">
      <dsp:nvSpPr>
        <dsp:cNvPr id="0" name=""/>
        <dsp:cNvSpPr/>
      </dsp:nvSpPr>
      <dsp:spPr>
        <a:xfrm>
          <a:off x="53" y="184274"/>
          <a:ext cx="5155570" cy="460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Synthetic Data via Abstractive </a:t>
          </a:r>
          <a:r>
            <a:rPr lang="en-US" sz="1600" b="1" kern="1200" dirty="0" err="1">
              <a:latin typeface="+mj-lt"/>
            </a:rPr>
            <a:t>Summarisation</a:t>
          </a:r>
          <a:endParaRPr lang="en-US" sz="1600" b="1" kern="1200" dirty="0">
            <a:latin typeface="+mj-lt"/>
          </a:endParaRPr>
        </a:p>
      </dsp:txBody>
      <dsp:txXfrm>
        <a:off x="53" y="184274"/>
        <a:ext cx="5155570" cy="460800"/>
      </dsp:txXfrm>
    </dsp:sp>
    <dsp:sp modelId="{586FA8C9-3F33-4111-88F5-D384AEAA56F0}">
      <dsp:nvSpPr>
        <dsp:cNvPr id="0" name=""/>
        <dsp:cNvSpPr/>
      </dsp:nvSpPr>
      <dsp:spPr>
        <a:xfrm>
          <a:off x="53" y="645074"/>
          <a:ext cx="5155570" cy="33598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a:t>We </a:t>
          </a:r>
          <a:r>
            <a:rPr lang="en-US" sz="1600" b="1" kern="1200"/>
            <a:t>observed</a:t>
          </a:r>
          <a:r>
            <a:rPr lang="en-US" sz="1600" kern="1200"/>
            <a:t> the current </a:t>
          </a:r>
          <a:r>
            <a:rPr lang="en-US" sz="1600" b="1" kern="1200"/>
            <a:t>extractive</a:t>
          </a:r>
          <a:r>
            <a:rPr lang="en-US" sz="1600" kern="1200"/>
            <a:t> approach can sometimes lead to </a:t>
          </a:r>
          <a:r>
            <a:rPr lang="en-US" sz="1600" b="1" kern="1200"/>
            <a:t>ambiguous </a:t>
          </a:r>
          <a:r>
            <a:rPr lang="en-US" sz="1600" b="0" kern="1200"/>
            <a:t>synthetic</a:t>
          </a:r>
          <a:r>
            <a:rPr lang="en-US" sz="1600" b="1" kern="1200"/>
            <a:t> </a:t>
          </a:r>
          <a:r>
            <a:rPr lang="en-US" sz="1600" b="0" kern="1200"/>
            <a:t>QA pairs</a:t>
          </a:r>
          <a:r>
            <a:rPr lang="en-US" sz="1600" kern="1200"/>
            <a:t>.</a:t>
          </a:r>
        </a:p>
        <a:p>
          <a:pPr marL="171450" lvl="1" indent="-171450" algn="l" defTabSz="711200" rtl="0">
            <a:lnSpc>
              <a:spcPct val="90000"/>
            </a:lnSpc>
            <a:spcBef>
              <a:spcPct val="0"/>
            </a:spcBef>
            <a:spcAft>
              <a:spcPct val="15000"/>
            </a:spcAft>
            <a:buChar char="•"/>
          </a:pPr>
          <a:endParaRPr lang="en-US" sz="1600" kern="1200"/>
        </a:p>
        <a:p>
          <a:pPr marL="171450" lvl="1" indent="-171450" algn="l" defTabSz="711200" rtl="0">
            <a:lnSpc>
              <a:spcPct val="90000"/>
            </a:lnSpc>
            <a:spcBef>
              <a:spcPct val="0"/>
            </a:spcBef>
            <a:spcAft>
              <a:spcPct val="15000"/>
            </a:spcAft>
            <a:buChar char="•"/>
          </a:pPr>
          <a:r>
            <a:rPr lang="en-US" sz="1600" b="1" kern="1200"/>
            <a:t>Motivated</a:t>
          </a:r>
          <a:r>
            <a:rPr lang="en-US" sz="1600" kern="1200"/>
            <a:t> by this, we introduce an </a:t>
          </a:r>
          <a:r>
            <a:rPr lang="en-US" sz="1600" b="1" kern="1200"/>
            <a:t>abstractive</a:t>
          </a:r>
          <a:r>
            <a:rPr lang="en-US" sz="1600" kern="1200"/>
            <a:t> </a:t>
          </a:r>
          <a:r>
            <a:rPr lang="en-US" sz="1600" b="1" kern="1200"/>
            <a:t>summarisation</a:t>
          </a:r>
          <a:r>
            <a:rPr lang="en-US" sz="1600" kern="1200"/>
            <a:t> approach.</a:t>
          </a:r>
        </a:p>
        <a:p>
          <a:pPr marL="171450" lvl="1" indent="-171450" algn="l" defTabSz="711200" rtl="0">
            <a:lnSpc>
              <a:spcPct val="90000"/>
            </a:lnSpc>
            <a:spcBef>
              <a:spcPct val="0"/>
            </a:spcBef>
            <a:spcAft>
              <a:spcPct val="15000"/>
            </a:spcAft>
            <a:buChar char="•"/>
          </a:pPr>
          <a:endParaRPr lang="en-US" sz="1600" kern="1200"/>
        </a:p>
        <a:p>
          <a:pPr marL="171450" lvl="1" indent="-171450" algn="l" defTabSz="711200" rtl="0">
            <a:lnSpc>
              <a:spcPct val="90000"/>
            </a:lnSpc>
            <a:spcBef>
              <a:spcPct val="0"/>
            </a:spcBef>
            <a:spcAft>
              <a:spcPct val="15000"/>
            </a:spcAft>
            <a:buChar char="•"/>
          </a:pPr>
          <a:r>
            <a:rPr lang="en-US" sz="1600" kern="1200"/>
            <a:t>We think that a </a:t>
          </a:r>
          <a:r>
            <a:rPr lang="en-US" sz="1600" b="1" kern="1200"/>
            <a:t>summary</a:t>
          </a:r>
          <a:r>
            <a:rPr lang="en-US" sz="1600" kern="1200"/>
            <a:t> for an </a:t>
          </a:r>
          <a:r>
            <a:rPr lang="en-US" sz="1600" b="1" kern="1200"/>
            <a:t>answer</a:t>
          </a:r>
          <a:r>
            <a:rPr lang="en-US" sz="1600" kern="1200"/>
            <a:t> will likely provide a </a:t>
          </a:r>
          <a:r>
            <a:rPr lang="en-US" sz="1600" b="1" kern="1200"/>
            <a:t>more factual </a:t>
          </a:r>
          <a:r>
            <a:rPr lang="en-US" sz="1600" kern="1200"/>
            <a:t>answer, from which we can generate </a:t>
          </a:r>
          <a:r>
            <a:rPr lang="en-US" sz="1600" b="1" kern="1200"/>
            <a:t>less ambiguous </a:t>
          </a:r>
          <a:r>
            <a:rPr lang="en-US" sz="1600" kern="1200"/>
            <a:t>questions. </a:t>
          </a:r>
        </a:p>
        <a:p>
          <a:pPr marL="171450" lvl="1" indent="-171450" algn="l" defTabSz="711200" rtl="0">
            <a:lnSpc>
              <a:spcPct val="90000"/>
            </a:lnSpc>
            <a:spcBef>
              <a:spcPct val="0"/>
            </a:spcBef>
            <a:spcAft>
              <a:spcPct val="15000"/>
            </a:spcAft>
            <a:buChar char="•"/>
          </a:pPr>
          <a:endParaRPr lang="en-US" sz="1600" kern="1200"/>
        </a:p>
        <a:p>
          <a:pPr marL="171450" lvl="1" indent="-171450" algn="l" defTabSz="711200" rtl="0">
            <a:lnSpc>
              <a:spcPct val="90000"/>
            </a:lnSpc>
            <a:spcBef>
              <a:spcPct val="0"/>
            </a:spcBef>
            <a:spcAft>
              <a:spcPct val="15000"/>
            </a:spcAft>
            <a:buChar char="•"/>
          </a:pPr>
          <a:r>
            <a:rPr lang="en-US" sz="1600" kern="1200"/>
            <a:t>We believe that </a:t>
          </a:r>
          <a:r>
            <a:rPr lang="en-US" sz="1600" b="1" kern="1200"/>
            <a:t>less ambiguous </a:t>
          </a:r>
          <a:r>
            <a:rPr lang="en-US" sz="1600" kern="1200"/>
            <a:t>synthetic QA pairs may </a:t>
          </a:r>
          <a:r>
            <a:rPr lang="en-US" sz="1600" b="1" kern="1200"/>
            <a:t>improve</a:t>
          </a:r>
          <a:r>
            <a:rPr lang="en-US" sz="1600" kern="1200"/>
            <a:t> the </a:t>
          </a:r>
          <a:r>
            <a:rPr lang="en-US" sz="1600" b="1" kern="1200"/>
            <a:t>performance</a:t>
          </a:r>
          <a:r>
            <a:rPr lang="en-US" sz="1600" kern="1200"/>
            <a:t> of RAG. </a:t>
          </a:r>
        </a:p>
      </dsp:txBody>
      <dsp:txXfrm>
        <a:off x="53" y="645074"/>
        <a:ext cx="5155570" cy="3359879"/>
      </dsp:txXfrm>
    </dsp:sp>
    <dsp:sp modelId="{D6627A1B-9CE0-48B0-BBE2-76B0AE4D9AD0}">
      <dsp:nvSpPr>
        <dsp:cNvPr id="0" name=""/>
        <dsp:cNvSpPr/>
      </dsp:nvSpPr>
      <dsp:spPr>
        <a:xfrm>
          <a:off x="5877404" y="184274"/>
          <a:ext cx="5155570" cy="460800"/>
        </a:xfrm>
        <a:prstGeom prst="rect">
          <a:avLst/>
        </a:prstGeom>
        <a:solidFill>
          <a:schemeClr val="accent2">
            <a:hueOff val="490008"/>
            <a:satOff val="7074"/>
            <a:lumOff val="1961"/>
            <a:alphaOff val="0"/>
          </a:schemeClr>
        </a:solidFill>
        <a:ln w="12700" cap="flat" cmpd="sng" algn="ctr">
          <a:solidFill>
            <a:schemeClr val="accent2">
              <a:hueOff val="490008"/>
              <a:satOff val="707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j-lt"/>
            </a:rPr>
            <a:t>Synthetic Data via Question Enhancement</a:t>
          </a:r>
        </a:p>
      </dsp:txBody>
      <dsp:txXfrm>
        <a:off x="5877404" y="184274"/>
        <a:ext cx="5155570" cy="460800"/>
      </dsp:txXfrm>
    </dsp:sp>
    <dsp:sp modelId="{CBD11FAA-407A-4285-A3AD-658CEC1940FD}">
      <dsp:nvSpPr>
        <dsp:cNvPr id="0" name=""/>
        <dsp:cNvSpPr/>
      </dsp:nvSpPr>
      <dsp:spPr>
        <a:xfrm>
          <a:off x="5877404" y="645074"/>
          <a:ext cx="5155570" cy="3359879"/>
        </a:xfrm>
        <a:prstGeom prst="rect">
          <a:avLst/>
        </a:prstGeom>
        <a:solidFill>
          <a:schemeClr val="accent2">
            <a:tint val="40000"/>
            <a:alpha val="90000"/>
            <a:hueOff val="686913"/>
            <a:satOff val="8011"/>
            <a:lumOff val="670"/>
            <a:alphaOff val="0"/>
          </a:schemeClr>
        </a:solidFill>
        <a:ln w="12700" cap="flat" cmpd="sng" algn="ctr">
          <a:solidFill>
            <a:schemeClr val="accent2">
              <a:tint val="40000"/>
              <a:alpha val="90000"/>
              <a:hueOff val="686913"/>
              <a:satOff val="8011"/>
              <a:lumOff val="6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a:t>We observed the </a:t>
          </a:r>
          <a:r>
            <a:rPr lang="en-US" sz="1600" b="1" kern="1200"/>
            <a:t>retriever</a:t>
          </a:r>
          <a:r>
            <a:rPr lang="en-US" sz="1600" kern="1200"/>
            <a:t> component </a:t>
          </a:r>
          <a:r>
            <a:rPr lang="en-US" sz="1600" b="1" kern="1200"/>
            <a:t>struggles</a:t>
          </a:r>
          <a:r>
            <a:rPr lang="en-US" sz="1600" kern="1200"/>
            <a:t> to find relevant information.</a:t>
          </a:r>
        </a:p>
        <a:p>
          <a:pPr marL="171450" lvl="1" indent="-171450" algn="l" defTabSz="711200" rtl="0">
            <a:lnSpc>
              <a:spcPct val="90000"/>
            </a:lnSpc>
            <a:spcBef>
              <a:spcPct val="0"/>
            </a:spcBef>
            <a:spcAft>
              <a:spcPct val="15000"/>
            </a:spcAft>
            <a:buChar char="•"/>
          </a:pPr>
          <a:endParaRPr lang="en-US" sz="1600" kern="1200"/>
        </a:p>
        <a:p>
          <a:pPr marL="171450" lvl="1" indent="-171450" algn="l" defTabSz="711200">
            <a:lnSpc>
              <a:spcPct val="90000"/>
            </a:lnSpc>
            <a:spcBef>
              <a:spcPct val="0"/>
            </a:spcBef>
            <a:spcAft>
              <a:spcPct val="15000"/>
            </a:spcAft>
            <a:buChar char="•"/>
          </a:pPr>
          <a:r>
            <a:rPr lang="en-US" sz="1600" kern="1200" dirty="0" err="1"/>
            <a:t>BlenderBot</a:t>
          </a:r>
          <a:r>
            <a:rPr lang="en-US" sz="1600" kern="1200" dirty="0"/>
            <a:t> 2.0</a:t>
          </a:r>
          <a:r>
            <a:rPr lang="en-US" sz="1600" b="1" kern="1200" dirty="0"/>
            <a:t> </a:t>
          </a:r>
          <a:r>
            <a:rPr lang="en-US" sz="1600" b="0" kern="1200" dirty="0"/>
            <a:t>significantly improved </a:t>
          </a:r>
          <a:r>
            <a:rPr lang="en-US" sz="1600" b="1" kern="1200" dirty="0"/>
            <a:t>performance</a:t>
          </a:r>
          <a:r>
            <a:rPr lang="en-US" sz="1600" b="0" kern="1200" dirty="0"/>
            <a:t> using an </a:t>
          </a:r>
          <a:r>
            <a:rPr lang="en-US" sz="1600" b="1" kern="1200" dirty="0"/>
            <a:t>internet search prior </a:t>
          </a:r>
          <a:r>
            <a:rPr lang="en-US" sz="1600" b="0" kern="1200" dirty="0"/>
            <a:t>to input.</a:t>
          </a:r>
        </a:p>
        <a:p>
          <a:pPr marL="171450" lvl="1" indent="-171450" algn="l" defTabSz="711200">
            <a:lnSpc>
              <a:spcPct val="90000"/>
            </a:lnSpc>
            <a:spcBef>
              <a:spcPct val="0"/>
            </a:spcBef>
            <a:spcAft>
              <a:spcPct val="15000"/>
            </a:spcAft>
            <a:buChar char="•"/>
          </a:pPr>
          <a:endParaRPr lang="en-US" sz="1600" b="0" kern="1200"/>
        </a:p>
        <a:p>
          <a:pPr marL="171450" lvl="1" indent="-171450" algn="l" defTabSz="711200" rtl="0">
            <a:lnSpc>
              <a:spcPct val="90000"/>
            </a:lnSpc>
            <a:spcBef>
              <a:spcPct val="0"/>
            </a:spcBef>
            <a:spcAft>
              <a:spcPct val="15000"/>
            </a:spcAft>
            <a:buChar char="•"/>
          </a:pPr>
          <a:r>
            <a:rPr lang="en-US" sz="1600" kern="1200"/>
            <a:t>From this, we developed an idea to </a:t>
          </a:r>
          <a:r>
            <a:rPr lang="en-US" sz="1600" b="1" kern="1200"/>
            <a:t>concatenate</a:t>
          </a:r>
          <a:r>
            <a:rPr lang="en-US" sz="1600" kern="1200"/>
            <a:t> </a:t>
          </a:r>
          <a:r>
            <a:rPr lang="en-US" sz="1600" b="1" kern="1200"/>
            <a:t>additional</a:t>
          </a:r>
          <a:r>
            <a:rPr lang="en-US" sz="1600" kern="1200"/>
            <a:t> lexical matching results to the synthetic </a:t>
          </a:r>
          <a:r>
            <a:rPr lang="en-US" sz="1600" b="1" kern="1200"/>
            <a:t>question</a:t>
          </a:r>
          <a:r>
            <a:rPr lang="en-US" sz="1600" kern="1200"/>
            <a:t>.</a:t>
          </a:r>
        </a:p>
        <a:p>
          <a:pPr marL="171450" lvl="1" indent="-171450" algn="l" defTabSz="711200" rtl="0">
            <a:lnSpc>
              <a:spcPct val="90000"/>
            </a:lnSpc>
            <a:spcBef>
              <a:spcPct val="0"/>
            </a:spcBef>
            <a:spcAft>
              <a:spcPct val="15000"/>
            </a:spcAft>
            <a:buChar char="•"/>
          </a:pPr>
          <a:endParaRPr lang="en-US" sz="1600" kern="1200"/>
        </a:p>
        <a:p>
          <a:pPr marL="171450" lvl="1" indent="-171450" algn="l" defTabSz="711200" rtl="0">
            <a:lnSpc>
              <a:spcPct val="90000"/>
            </a:lnSpc>
            <a:spcBef>
              <a:spcPct val="0"/>
            </a:spcBef>
            <a:spcAft>
              <a:spcPct val="15000"/>
            </a:spcAft>
            <a:buChar char="•"/>
          </a:pPr>
          <a:r>
            <a:rPr lang="en-US" sz="1600" kern="1200"/>
            <a:t>We believe this provides the </a:t>
          </a:r>
          <a:r>
            <a:rPr lang="en-US" sz="1600" b="1" kern="1200"/>
            <a:t>DPR</a:t>
          </a:r>
          <a:r>
            <a:rPr lang="en-US" sz="1600" kern="1200"/>
            <a:t> additional </a:t>
          </a:r>
          <a:r>
            <a:rPr lang="en-US" sz="1600" b="1" kern="1200"/>
            <a:t>help</a:t>
          </a:r>
          <a:r>
            <a:rPr lang="en-US" sz="1600" kern="1200"/>
            <a:t> when </a:t>
          </a:r>
          <a:r>
            <a:rPr lang="en-US" sz="1600" b="1" kern="1200"/>
            <a:t>retrieving</a:t>
          </a:r>
          <a:r>
            <a:rPr lang="en-US" sz="1600" kern="1200"/>
            <a:t> documents to </a:t>
          </a:r>
          <a:r>
            <a:rPr lang="en-US" sz="1600" b="1" kern="1200"/>
            <a:t>improve</a:t>
          </a:r>
          <a:r>
            <a:rPr lang="en-US" sz="1600" kern="1200"/>
            <a:t> question-answering.</a:t>
          </a:r>
        </a:p>
      </dsp:txBody>
      <dsp:txXfrm>
        <a:off x="5877404" y="645074"/>
        <a:ext cx="5155570" cy="33598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DB8F2-7E62-4881-BD40-8BA3E6E7C033}">
      <dsp:nvSpPr>
        <dsp:cNvPr id="0" name=""/>
        <dsp:cNvSpPr/>
      </dsp:nvSpPr>
      <dsp:spPr>
        <a:xfrm>
          <a:off x="0" y="2021"/>
          <a:ext cx="6177516" cy="1024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1086A-3F71-4D41-A30E-7892E010D8B6}">
      <dsp:nvSpPr>
        <dsp:cNvPr id="0" name=""/>
        <dsp:cNvSpPr/>
      </dsp:nvSpPr>
      <dsp:spPr>
        <a:xfrm>
          <a:off x="309866" y="232500"/>
          <a:ext cx="563393" cy="563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8FC399-28BA-42C5-85CA-9B194E126D7F}">
      <dsp:nvSpPr>
        <dsp:cNvPr id="0" name=""/>
        <dsp:cNvSpPr/>
      </dsp:nvSpPr>
      <dsp:spPr>
        <a:xfrm>
          <a:off x="1183125" y="2021"/>
          <a:ext cx="4994390" cy="102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11" tIns="108411" rIns="108411" bIns="108411" numCol="1" spcCol="1270" anchor="ctr" anchorCtr="0">
          <a:noAutofit/>
        </a:bodyPr>
        <a:lstStyle/>
        <a:p>
          <a:pPr marL="0" lvl="0" indent="0" algn="l" defTabSz="933450">
            <a:lnSpc>
              <a:spcPct val="90000"/>
            </a:lnSpc>
            <a:spcBef>
              <a:spcPct val="0"/>
            </a:spcBef>
            <a:spcAft>
              <a:spcPct val="35000"/>
            </a:spcAft>
            <a:buNone/>
          </a:pPr>
          <a:r>
            <a:rPr lang="en-US" sz="2100" kern="1200"/>
            <a:t>Leveraging open-source models</a:t>
          </a:r>
        </a:p>
      </dsp:txBody>
      <dsp:txXfrm>
        <a:off x="1183125" y="2021"/>
        <a:ext cx="4994390" cy="1024351"/>
      </dsp:txXfrm>
    </dsp:sp>
    <dsp:sp modelId="{08E1715A-4529-4513-883B-BF362B04BCB7}">
      <dsp:nvSpPr>
        <dsp:cNvPr id="0" name=""/>
        <dsp:cNvSpPr/>
      </dsp:nvSpPr>
      <dsp:spPr>
        <a:xfrm>
          <a:off x="0" y="1282460"/>
          <a:ext cx="6177516" cy="1024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B627EA-2994-455B-8A8D-1368F871526F}">
      <dsp:nvSpPr>
        <dsp:cNvPr id="0" name=""/>
        <dsp:cNvSpPr/>
      </dsp:nvSpPr>
      <dsp:spPr>
        <a:xfrm>
          <a:off x="309866" y="1512939"/>
          <a:ext cx="563393" cy="563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32D6C9-BC88-4A00-9859-425D1FEC1151}">
      <dsp:nvSpPr>
        <dsp:cNvPr id="0" name=""/>
        <dsp:cNvSpPr/>
      </dsp:nvSpPr>
      <dsp:spPr>
        <a:xfrm>
          <a:off x="1183125" y="1282460"/>
          <a:ext cx="4994390" cy="102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11" tIns="108411" rIns="108411" bIns="108411" numCol="1" spcCol="1270" anchor="ctr" anchorCtr="0">
          <a:noAutofit/>
        </a:bodyPr>
        <a:lstStyle/>
        <a:p>
          <a:pPr marL="0" lvl="0" indent="0" algn="l" defTabSz="933450">
            <a:lnSpc>
              <a:spcPct val="90000"/>
            </a:lnSpc>
            <a:spcBef>
              <a:spcPct val="0"/>
            </a:spcBef>
            <a:spcAft>
              <a:spcPct val="35000"/>
            </a:spcAft>
            <a:buNone/>
          </a:pPr>
          <a:r>
            <a:rPr lang="en-US" sz="2100" kern="1200"/>
            <a:t>The question enhancement technique had a limited knowledge base</a:t>
          </a:r>
        </a:p>
      </dsp:txBody>
      <dsp:txXfrm>
        <a:off x="1183125" y="1282460"/>
        <a:ext cx="4994390" cy="1024351"/>
      </dsp:txXfrm>
    </dsp:sp>
    <dsp:sp modelId="{CDF5EE19-4DBB-4D77-9F01-7667B2F85778}">
      <dsp:nvSpPr>
        <dsp:cNvPr id="0" name=""/>
        <dsp:cNvSpPr/>
      </dsp:nvSpPr>
      <dsp:spPr>
        <a:xfrm>
          <a:off x="0" y="2562899"/>
          <a:ext cx="6177516" cy="1024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E24EE-3376-4DE7-A124-28E39DAACF6C}">
      <dsp:nvSpPr>
        <dsp:cNvPr id="0" name=""/>
        <dsp:cNvSpPr/>
      </dsp:nvSpPr>
      <dsp:spPr>
        <a:xfrm>
          <a:off x="309866" y="2793378"/>
          <a:ext cx="563393" cy="5633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52AEF4-4B09-42D3-83BB-224C82950FC7}">
      <dsp:nvSpPr>
        <dsp:cNvPr id="0" name=""/>
        <dsp:cNvSpPr/>
      </dsp:nvSpPr>
      <dsp:spPr>
        <a:xfrm>
          <a:off x="1183125" y="2562899"/>
          <a:ext cx="4994390" cy="102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11" tIns="108411" rIns="108411" bIns="108411" numCol="1" spcCol="1270" anchor="ctr" anchorCtr="0">
          <a:noAutofit/>
        </a:bodyPr>
        <a:lstStyle/>
        <a:p>
          <a:pPr marL="0" lvl="0" indent="0" algn="l" defTabSz="933450">
            <a:lnSpc>
              <a:spcPct val="90000"/>
            </a:lnSpc>
            <a:spcBef>
              <a:spcPct val="0"/>
            </a:spcBef>
            <a:spcAft>
              <a:spcPct val="35000"/>
            </a:spcAft>
            <a:buNone/>
          </a:pPr>
          <a:r>
            <a:rPr lang="en-US" sz="2100" kern="1200" dirty="0"/>
            <a:t>We relied on external help to fine-tune RAG full end-2-end </a:t>
          </a:r>
        </a:p>
      </dsp:txBody>
      <dsp:txXfrm>
        <a:off x="1183125" y="2562899"/>
        <a:ext cx="4994390" cy="1024351"/>
      </dsp:txXfrm>
    </dsp:sp>
    <dsp:sp modelId="{06401B59-E70F-4C81-B9F2-41169B956206}">
      <dsp:nvSpPr>
        <dsp:cNvPr id="0" name=""/>
        <dsp:cNvSpPr/>
      </dsp:nvSpPr>
      <dsp:spPr>
        <a:xfrm>
          <a:off x="0" y="3843338"/>
          <a:ext cx="6177516" cy="1024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291081-07CC-490B-A9AC-0B13CCC41815}">
      <dsp:nvSpPr>
        <dsp:cNvPr id="0" name=""/>
        <dsp:cNvSpPr/>
      </dsp:nvSpPr>
      <dsp:spPr>
        <a:xfrm>
          <a:off x="309866" y="4073817"/>
          <a:ext cx="563393" cy="5633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7EEE42-12F7-4822-87AA-70C06794865B}">
      <dsp:nvSpPr>
        <dsp:cNvPr id="0" name=""/>
        <dsp:cNvSpPr/>
      </dsp:nvSpPr>
      <dsp:spPr>
        <a:xfrm>
          <a:off x="1183125" y="3843338"/>
          <a:ext cx="4994390" cy="102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11" tIns="108411" rIns="108411" bIns="108411" numCol="1" spcCol="1270" anchor="ctr" anchorCtr="0">
          <a:noAutofit/>
        </a:bodyPr>
        <a:lstStyle/>
        <a:p>
          <a:pPr marL="0" lvl="0" indent="0" algn="l" defTabSz="933450">
            <a:lnSpc>
              <a:spcPct val="90000"/>
            </a:lnSpc>
            <a:spcBef>
              <a:spcPct val="0"/>
            </a:spcBef>
            <a:spcAft>
              <a:spcPct val="35000"/>
            </a:spcAft>
            <a:buNone/>
          </a:pPr>
          <a:r>
            <a:rPr lang="en-US" sz="2100" kern="1200" dirty="0"/>
            <a:t>Google </a:t>
          </a:r>
          <a:r>
            <a:rPr lang="en-US" sz="2100" kern="1200" dirty="0" err="1"/>
            <a:t>Colab</a:t>
          </a:r>
          <a:r>
            <a:rPr lang="en-US" sz="2100" kern="1200" dirty="0"/>
            <a:t> limited our round-trip consistency method</a:t>
          </a:r>
        </a:p>
      </dsp:txBody>
      <dsp:txXfrm>
        <a:off x="1183125" y="3843338"/>
        <a:ext cx="4994390" cy="10243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9F355-80B8-4AE7-9831-75E2370A5991}">
      <dsp:nvSpPr>
        <dsp:cNvPr id="0" name=""/>
        <dsp:cNvSpPr/>
      </dsp:nvSpPr>
      <dsp:spPr>
        <a:xfrm>
          <a:off x="0" y="594"/>
          <a:ext cx="6177516" cy="13910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F0FCAA-E129-4485-A0D5-59768842CBD0}">
      <dsp:nvSpPr>
        <dsp:cNvPr id="0" name=""/>
        <dsp:cNvSpPr/>
      </dsp:nvSpPr>
      <dsp:spPr>
        <a:xfrm>
          <a:off x="420779" y="313570"/>
          <a:ext cx="765053" cy="765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6557AA-C0DB-4648-8D33-2FD839F32485}">
      <dsp:nvSpPr>
        <dsp:cNvPr id="0" name=""/>
        <dsp:cNvSpPr/>
      </dsp:nvSpPr>
      <dsp:spPr>
        <a:xfrm>
          <a:off x="1606612" y="594"/>
          <a:ext cx="4570903" cy="1391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215" tIns="147215" rIns="147215" bIns="147215" numCol="1" spcCol="1270" anchor="ctr" anchorCtr="0">
          <a:noAutofit/>
        </a:bodyPr>
        <a:lstStyle/>
        <a:p>
          <a:pPr marL="0" lvl="0" indent="0" algn="l" defTabSz="1022350">
            <a:lnSpc>
              <a:spcPct val="100000"/>
            </a:lnSpc>
            <a:spcBef>
              <a:spcPct val="0"/>
            </a:spcBef>
            <a:spcAft>
              <a:spcPct val="35000"/>
            </a:spcAft>
            <a:buNone/>
          </a:pPr>
          <a:r>
            <a:rPr lang="en-US" sz="2300" kern="1200">
              <a:latin typeface="+mn-lt"/>
            </a:rPr>
            <a:t>Fine-tune and train our own summarisation and question generation models</a:t>
          </a:r>
        </a:p>
      </dsp:txBody>
      <dsp:txXfrm>
        <a:off x="1606612" y="594"/>
        <a:ext cx="4570903" cy="1391006"/>
      </dsp:txXfrm>
    </dsp:sp>
    <dsp:sp modelId="{065229EC-1C32-4927-9D32-6E39ED8A8507}">
      <dsp:nvSpPr>
        <dsp:cNvPr id="0" name=""/>
        <dsp:cNvSpPr/>
      </dsp:nvSpPr>
      <dsp:spPr>
        <a:xfrm>
          <a:off x="0" y="1739352"/>
          <a:ext cx="6177516" cy="13910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932BE-5E3B-431B-9ECA-185CF3C87AB5}">
      <dsp:nvSpPr>
        <dsp:cNvPr id="0" name=""/>
        <dsp:cNvSpPr/>
      </dsp:nvSpPr>
      <dsp:spPr>
        <a:xfrm>
          <a:off x="420779" y="2052328"/>
          <a:ext cx="765053" cy="765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A031D3-4C2F-4E74-8779-AAA98060ED35}">
      <dsp:nvSpPr>
        <dsp:cNvPr id="0" name=""/>
        <dsp:cNvSpPr/>
      </dsp:nvSpPr>
      <dsp:spPr>
        <a:xfrm>
          <a:off x="1606612" y="1739352"/>
          <a:ext cx="4570903" cy="1391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215" tIns="147215" rIns="147215" bIns="147215" numCol="1" spcCol="1270" anchor="ctr" anchorCtr="0">
          <a:noAutofit/>
        </a:bodyPr>
        <a:lstStyle/>
        <a:p>
          <a:pPr marL="0" lvl="0" indent="0" algn="l" defTabSz="1022350">
            <a:lnSpc>
              <a:spcPct val="100000"/>
            </a:lnSpc>
            <a:spcBef>
              <a:spcPct val="0"/>
            </a:spcBef>
            <a:spcAft>
              <a:spcPct val="35000"/>
            </a:spcAft>
            <a:buNone/>
          </a:pPr>
          <a:r>
            <a:rPr lang="en-US" sz="2300" kern="1200" dirty="0">
              <a:latin typeface="+mn-lt"/>
            </a:rPr>
            <a:t>Combine both methods</a:t>
          </a:r>
        </a:p>
      </dsp:txBody>
      <dsp:txXfrm>
        <a:off x="1606612" y="1739352"/>
        <a:ext cx="4570903" cy="1391006"/>
      </dsp:txXfrm>
    </dsp:sp>
    <dsp:sp modelId="{3953FC57-2644-48A2-8B66-4406E6DF1123}">
      <dsp:nvSpPr>
        <dsp:cNvPr id="0" name=""/>
        <dsp:cNvSpPr/>
      </dsp:nvSpPr>
      <dsp:spPr>
        <a:xfrm>
          <a:off x="0" y="3478110"/>
          <a:ext cx="6177516" cy="13910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43B61-1229-47A0-BBFD-6A09D8E98EA1}">
      <dsp:nvSpPr>
        <dsp:cNvPr id="0" name=""/>
        <dsp:cNvSpPr/>
      </dsp:nvSpPr>
      <dsp:spPr>
        <a:xfrm>
          <a:off x="420779" y="3791086"/>
          <a:ext cx="765053" cy="7650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481BC-24CC-4403-8210-A2AE79277EDC}">
      <dsp:nvSpPr>
        <dsp:cNvPr id="0" name=""/>
        <dsp:cNvSpPr/>
      </dsp:nvSpPr>
      <dsp:spPr>
        <a:xfrm>
          <a:off x="1606612" y="3478110"/>
          <a:ext cx="4570903" cy="1391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215" tIns="147215" rIns="147215" bIns="147215" numCol="1" spcCol="1270" anchor="ctr" anchorCtr="0">
          <a:noAutofit/>
        </a:bodyPr>
        <a:lstStyle/>
        <a:p>
          <a:pPr marL="0" lvl="0" indent="0" algn="l" defTabSz="1022350">
            <a:lnSpc>
              <a:spcPct val="100000"/>
            </a:lnSpc>
            <a:spcBef>
              <a:spcPct val="0"/>
            </a:spcBef>
            <a:spcAft>
              <a:spcPct val="35000"/>
            </a:spcAft>
            <a:buNone/>
          </a:pPr>
          <a:r>
            <a:rPr lang="en-US" sz="2300" kern="1200" dirty="0">
              <a:latin typeface="+mn-lt"/>
            </a:rPr>
            <a:t>More research into data-centric methods is required to improve RAG</a:t>
          </a:r>
        </a:p>
      </dsp:txBody>
      <dsp:txXfrm>
        <a:off x="1606612" y="3478110"/>
        <a:ext cx="4570903" cy="139100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10/18/2021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Introduce ourselves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Our project is focused synthetic data</a:t>
            </a:r>
          </a:p>
        </p:txBody>
      </p:sp>
      <p:sp>
        <p:nvSpPr>
          <p:cNvPr id="4" name="Slide Number Placeholder 3"/>
          <p:cNvSpPr>
            <a:spLocks noGrp="1"/>
          </p:cNvSpPr>
          <p:nvPr>
            <p:ph type="sldNum" sz="quarter" idx="5"/>
          </p:nvPr>
        </p:nvSpPr>
        <p:spPr/>
        <p:txBody>
          <a:bodyPr/>
          <a:lstStyle/>
          <a:p>
            <a:fld id="{C30E6F85-6220-421D-9203-84F526C4C605}" type="slidenum">
              <a:rPr lang="en-US" smtClean="0"/>
              <a:t>1</a:t>
            </a:fld>
            <a:endParaRPr lang="en-US"/>
          </a:p>
        </p:txBody>
      </p:sp>
    </p:spTree>
    <p:extLst>
      <p:ext uri="{BB962C8B-B14F-4D97-AF65-F5344CB8AC3E}">
        <p14:creationId xmlns:p14="http://schemas.microsoft.com/office/powerpoint/2010/main" val="422114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then leads to our project scope </a:t>
            </a:r>
            <a:r>
              <a:rPr lang="en-US">
                <a:cs typeface="Calibri"/>
              </a:rPr>
              <a:t>for improving RAG’s performance in ODQA</a:t>
            </a:r>
            <a:endParaRPr lang="en-US"/>
          </a:p>
          <a:p>
            <a:pPr marL="171450" lvl="0" indent="-171450">
              <a:buFont typeface="Arial" panose="020B0604020202020204" pitchFamily="34" charset="0"/>
              <a:buChar char="•"/>
            </a:pPr>
            <a:r>
              <a:rPr lang="en-US"/>
              <a:t>We identified two minor contributions for improving RAG indirectly </a:t>
            </a:r>
          </a:p>
          <a:p>
            <a:pPr marL="628650" lvl="1" indent="-171450">
              <a:buFont typeface="Arial" panose="020B0604020202020204" pitchFamily="34" charset="0"/>
              <a:buChar char="•"/>
            </a:pPr>
            <a:r>
              <a:rPr lang="en-US"/>
              <a:t>Implement an efficient and effective RAG pipeline to quickly train and fine-tune various models and provide a consistent method for model evaluation. </a:t>
            </a:r>
          </a:p>
          <a:p>
            <a:pPr marL="628650" lvl="1" indent="-171450">
              <a:buFont typeface="Arial" panose="020B0604020202020204" pitchFamily="34" charset="0"/>
              <a:buChar char="•"/>
            </a:pPr>
            <a:r>
              <a:rPr lang="en-US"/>
              <a:t>Improve round trip consistency to better filter synthetic data by using dense vector representation of the answers instead of a lexical (extractive) approach.</a:t>
            </a:r>
          </a:p>
          <a:p>
            <a:pPr marL="171450" indent="-171450">
              <a:buFont typeface="Arial" panose="020B0604020202020204" pitchFamily="34" charset="0"/>
              <a:buChar char="•"/>
            </a:pPr>
            <a:r>
              <a:rPr lang="en-US">
                <a:cs typeface="Calibri"/>
              </a:rPr>
              <a:t>The last two bullet points are our two main contributions for improving RAG’s performance in ODQA</a:t>
            </a:r>
          </a:p>
          <a:p>
            <a:pPr marL="628650" lvl="1" indent="-171450">
              <a:buFont typeface="Arial" panose="020B0604020202020204" pitchFamily="34" charset="0"/>
              <a:buChar char="•"/>
            </a:pPr>
            <a:r>
              <a:rPr lang="en-US">
                <a:cs typeface="Calibri"/>
              </a:rPr>
              <a:t>We have generated a synthetic dataset based on the idea of abstractive </a:t>
            </a:r>
            <a:r>
              <a:rPr lang="en-US" err="1">
                <a:cs typeface="Calibri"/>
              </a:rPr>
              <a:t>summarisation</a:t>
            </a:r>
            <a:r>
              <a:rPr lang="en-US">
                <a:cs typeface="Calibri"/>
              </a:rPr>
              <a:t>. We basically use the summary of a passage as an answer for the synthetic question-answer pair.</a:t>
            </a:r>
          </a:p>
          <a:p>
            <a:pPr marL="628650" lvl="1" indent="-171450">
              <a:buFont typeface="Arial" panose="020B0604020202020204" pitchFamily="34" charset="0"/>
              <a:buChar char="•"/>
            </a:pPr>
            <a:r>
              <a:rPr lang="en-US">
                <a:cs typeface="Calibri"/>
              </a:rPr>
              <a:t>We have generated another synthetic dataset with an enhanced question input </a:t>
            </a:r>
          </a:p>
        </p:txBody>
      </p:sp>
      <p:sp>
        <p:nvSpPr>
          <p:cNvPr id="4" name="Slide Number Placeholder 3"/>
          <p:cNvSpPr>
            <a:spLocks noGrp="1"/>
          </p:cNvSpPr>
          <p:nvPr>
            <p:ph type="sldNum" sz="quarter" idx="10"/>
          </p:nvPr>
        </p:nvSpPr>
        <p:spPr/>
        <p:txBody>
          <a:bodyPr/>
          <a:lstStyle/>
          <a:p>
            <a:fld id="{32DC0559-D619-4E56-BF6F-3712370C2150}" type="slidenum">
              <a:rPr lang="en-US" smtClean="0"/>
              <a:t>12</a:t>
            </a:fld>
            <a:endParaRPr lang="en-US"/>
          </a:p>
        </p:txBody>
      </p:sp>
    </p:spTree>
    <p:extLst>
      <p:ext uri="{BB962C8B-B14F-4D97-AF65-F5344CB8AC3E}">
        <p14:creationId xmlns:p14="http://schemas.microsoft.com/office/powerpoint/2010/main" val="4089131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rtl="0">
              <a:buFont typeface="Arial" panose="020B0604020202020204" pitchFamily="34" charset="0"/>
              <a:buChar char="•"/>
            </a:pPr>
            <a:r>
              <a:rPr lang="en-US" dirty="0"/>
              <a:t>We observed that in some ODQA settings, the current extractive approach can lead to ambiguous synthetic QA pairs. </a:t>
            </a:r>
          </a:p>
          <a:p>
            <a:pPr marL="171450" lvl="0" indent="-171450" rtl="0">
              <a:buFont typeface="Arial" panose="020B0604020202020204" pitchFamily="34" charset="0"/>
              <a:buChar char="•"/>
            </a:pPr>
            <a:r>
              <a:rPr lang="en-US" dirty="0"/>
              <a:t>In the extractive approach, the final output layer produces a log-likelihood distribution of the most likely answer locations within a passage.</a:t>
            </a:r>
          </a:p>
          <a:p>
            <a:pPr marL="171450" lvl="0" indent="-171450" rtl="0">
              <a:buFont typeface="Arial" panose="020B0604020202020204" pitchFamily="34" charset="0"/>
              <a:buChar char="•"/>
            </a:pPr>
            <a:r>
              <a:rPr lang="en-US" dirty="0"/>
              <a:t>We argue that this approach can lead to ambiguous question-answer pairs because some extracted answers may neglect the context and overall meaning of the passage</a:t>
            </a:r>
          </a:p>
          <a:p>
            <a:pPr marL="171450" lvl="0" indent="-171450" rtl="0">
              <a:buFont typeface="Arial" panose="020B0604020202020204" pitchFamily="34" charset="0"/>
              <a:buChar char="•"/>
            </a:pPr>
            <a:r>
              <a:rPr lang="en-US" dirty="0"/>
              <a:t>Therefore, the input question becomes too ambiguous, which makes it difficult for the model to retrieve documents and answer the question. </a:t>
            </a:r>
          </a:p>
          <a:p>
            <a:pPr marL="171450" lvl="0" indent="-171450" rtl="0">
              <a:buFont typeface="Arial" panose="020B0604020202020204" pitchFamily="34" charset="0"/>
              <a:buChar char="•"/>
            </a:pPr>
            <a:r>
              <a:rPr lang="en-US" dirty="0"/>
              <a:t>Motivated by this, our first major contribution introduces a novel synthetic question-answering (QA) mechanism using an abstractive summarization approach </a:t>
            </a:r>
          </a:p>
          <a:p>
            <a:pPr marL="171450" lvl="0" indent="-171450" rtl="0">
              <a:buFont typeface="Arial" panose="020B0604020202020204" pitchFamily="34" charset="0"/>
              <a:buChar char="•"/>
            </a:pPr>
            <a:r>
              <a:rPr lang="en-US" dirty="0"/>
              <a:t>We think that a </a:t>
            </a:r>
            <a:r>
              <a:rPr lang="en-US" b="1" dirty="0"/>
              <a:t>summary</a:t>
            </a:r>
            <a:r>
              <a:rPr lang="en-US" dirty="0"/>
              <a:t> for an </a:t>
            </a:r>
            <a:r>
              <a:rPr lang="en-US" b="1" dirty="0"/>
              <a:t>answer</a:t>
            </a:r>
            <a:r>
              <a:rPr lang="en-US" dirty="0"/>
              <a:t> will likely provide a </a:t>
            </a:r>
            <a:r>
              <a:rPr lang="en-US" b="1" dirty="0"/>
              <a:t>more factual </a:t>
            </a:r>
            <a:r>
              <a:rPr lang="en-US" dirty="0"/>
              <a:t>answer, from which we can generate </a:t>
            </a:r>
            <a:r>
              <a:rPr lang="en-US" b="1" dirty="0"/>
              <a:t>less ambiguous </a:t>
            </a:r>
            <a:r>
              <a:rPr lang="en-US" dirty="0"/>
              <a:t>questions. </a:t>
            </a:r>
          </a:p>
          <a:p>
            <a:pPr marL="171450" lvl="0" indent="-171450" rtl="0">
              <a:buFont typeface="Arial" panose="020B0604020202020204" pitchFamily="34" charset="0"/>
              <a:buChar char="•"/>
            </a:pPr>
            <a:r>
              <a:rPr lang="en-US" dirty="0"/>
              <a:t>We believe that </a:t>
            </a:r>
            <a:r>
              <a:rPr lang="en-US" b="1" dirty="0"/>
              <a:t>less ambiguous </a:t>
            </a:r>
            <a:r>
              <a:rPr lang="en-US" dirty="0"/>
              <a:t>synthetic QA pairs may </a:t>
            </a:r>
            <a:r>
              <a:rPr lang="en-US" b="1" dirty="0"/>
              <a:t>improve</a:t>
            </a:r>
            <a:r>
              <a:rPr lang="en-US" dirty="0"/>
              <a:t> the </a:t>
            </a:r>
            <a:r>
              <a:rPr lang="en-US" b="1" dirty="0"/>
              <a:t>performance</a:t>
            </a:r>
            <a:r>
              <a:rPr lang="en-US" dirty="0"/>
              <a:t> of RAG.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NZ"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Although synthetic data alone can improve the performance of the BART model, we observed the </a:t>
            </a:r>
            <a:r>
              <a:rPr lang="en-US" b="1" dirty="0"/>
              <a:t>retriever</a:t>
            </a:r>
            <a:r>
              <a:rPr lang="en-US" dirty="0"/>
              <a:t> component often still </a:t>
            </a:r>
            <a:r>
              <a:rPr lang="en-US" b="1" dirty="0"/>
              <a:t>struggles</a:t>
            </a:r>
            <a:r>
              <a:rPr lang="en-US" dirty="0"/>
              <a:t> to find relevant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Furthermore, the uncertainty of the input questions motivated us to increase the amount of information supplied to the input.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instance, </a:t>
            </a:r>
            <a:r>
              <a:rPr lang="en-US" dirty="0" err="1"/>
              <a:t>BlenderBot</a:t>
            </a:r>
            <a:r>
              <a:rPr lang="en-US" dirty="0"/>
              <a:t> 2.0, a novel opensource chatbot, significantly improved long term memory performance using an internet search query prior to the input.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Similarly, our second approach concatenates extra information (e.g. passages) to the input question using a lexical matching approach.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therefore provide the retriever with an improved, information-rich, input, which aims to improve RAG’s retrieval performance for question-answering. </a:t>
            </a:r>
          </a:p>
          <a:p>
            <a:endParaRPr lang="en-NZ" dirty="0"/>
          </a:p>
        </p:txBody>
      </p:sp>
      <p:sp>
        <p:nvSpPr>
          <p:cNvPr id="4" name="Slide Number Placeholder 3"/>
          <p:cNvSpPr>
            <a:spLocks noGrp="1"/>
          </p:cNvSpPr>
          <p:nvPr>
            <p:ph type="sldNum" sz="quarter" idx="5"/>
          </p:nvPr>
        </p:nvSpPr>
        <p:spPr/>
        <p:txBody>
          <a:bodyPr/>
          <a:lstStyle/>
          <a:p>
            <a:fld id="{C30E6F85-6220-421D-9203-84F526C4C605}" type="slidenum">
              <a:rPr lang="en-US" smtClean="0"/>
              <a:t>13</a:t>
            </a:fld>
            <a:endParaRPr lang="en-US"/>
          </a:p>
        </p:txBody>
      </p:sp>
    </p:spTree>
    <p:extLst>
      <p:ext uri="{BB962C8B-B14F-4D97-AF65-F5344CB8AC3E}">
        <p14:creationId xmlns:p14="http://schemas.microsoft.com/office/powerpoint/2010/main" val="2725028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consider these two tasks to be indirect contributions because we cannot directly quantify how much they contribute to the performance of RAG. By having an efficient RAG pipeline, we can easily swap out sets of data and components, therefore, saving time. While using a dense vector round trip consistency filtration method, gives us the ability to improve the quality of generated synthetic data. These two contributions set the foundation for our two main contributions.</a:t>
            </a:r>
          </a:p>
          <a:p>
            <a:endParaRPr lang="en-NZ"/>
          </a:p>
        </p:txBody>
      </p:sp>
      <p:sp>
        <p:nvSpPr>
          <p:cNvPr id="4" name="Slide Number Placeholder 3"/>
          <p:cNvSpPr>
            <a:spLocks noGrp="1"/>
          </p:cNvSpPr>
          <p:nvPr>
            <p:ph type="sldNum" sz="quarter" idx="5"/>
          </p:nvPr>
        </p:nvSpPr>
        <p:spPr/>
        <p:txBody>
          <a:bodyPr/>
          <a:lstStyle/>
          <a:p>
            <a:fld id="{C30E6F85-6220-421D-9203-84F526C4C605}" type="slidenum">
              <a:rPr lang="en-US" smtClean="0"/>
              <a:t>14</a:t>
            </a:fld>
            <a:endParaRPr lang="en-US"/>
          </a:p>
        </p:txBody>
      </p:sp>
    </p:spTree>
    <p:extLst>
      <p:ext uri="{BB962C8B-B14F-4D97-AF65-F5344CB8AC3E}">
        <p14:creationId xmlns:p14="http://schemas.microsoft.com/office/powerpoint/2010/main" val="276687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As a preliminary step, a RAG pipeline was implemented.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need a RAG pipeline to allow us to exchange the training data easily, fine-tune RAG, and evaluate the model using a benchmark data set (COVID-QA)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decided with two RAG pipelines, one for the original RAG which was partially end-2-end, one for RAG full end-2-end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only implemented the pipeline for the original RAG → Read off slides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 pipeline for verifying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second pipeline for full RAG was implemented by our </a:t>
            </a:r>
            <a:r>
              <a:rPr lang="en-US" err="1"/>
              <a:t>Phd</a:t>
            </a:r>
            <a:r>
              <a:rPr lang="en-US"/>
              <a:t> supervisor as part of his PhD project. We were unable to use this pipeline as it required access to </a:t>
            </a:r>
            <a:r>
              <a:rPr lang="en-US" err="1"/>
              <a:t>Ahlab’s</a:t>
            </a:r>
            <a:r>
              <a:rPr lang="en-US"/>
              <a:t> VM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used the second for our final results due to related work, and our first pipeline will be used to verify and ensure consistent results. </a:t>
            </a:r>
          </a:p>
          <a:p>
            <a:endParaRPr lang="en-NZ"/>
          </a:p>
        </p:txBody>
      </p:sp>
      <p:sp>
        <p:nvSpPr>
          <p:cNvPr id="4" name="Slide Number Placeholder 3"/>
          <p:cNvSpPr>
            <a:spLocks noGrp="1"/>
          </p:cNvSpPr>
          <p:nvPr>
            <p:ph type="sldNum" sz="quarter" idx="5"/>
          </p:nvPr>
        </p:nvSpPr>
        <p:spPr/>
        <p:txBody>
          <a:bodyPr/>
          <a:lstStyle/>
          <a:p>
            <a:fld id="{C30E6F85-6220-421D-9203-84F526C4C605}" type="slidenum">
              <a:rPr lang="en-US" smtClean="0"/>
              <a:t>15</a:t>
            </a:fld>
            <a:endParaRPr lang="en-US"/>
          </a:p>
        </p:txBody>
      </p:sp>
    </p:spTree>
    <p:extLst>
      <p:ext uri="{BB962C8B-B14F-4D97-AF65-F5344CB8AC3E}">
        <p14:creationId xmlns:p14="http://schemas.microsoft.com/office/powerpoint/2010/main" val="383790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a:t>Our second indirect contribution was to improve the round trip consistency method for filtering synthetic QA data </a:t>
            </a:r>
          </a:p>
          <a:p>
            <a:pPr marL="171450" indent="-171450">
              <a:buFont typeface="Arial" panose="020B0604020202020204" pitchFamily="34" charset="0"/>
              <a:buChar char="•"/>
            </a:pPr>
            <a:r>
              <a:rPr lang="en-NZ"/>
              <a:t>Round trip consistency method generates an answer using the synthetic data to fact-check the synthetic answer. This method filters the data if the answers are different. </a:t>
            </a:r>
          </a:p>
          <a:p>
            <a:pPr marL="171450" indent="-171450">
              <a:buFont typeface="Arial" panose="020B0604020202020204" pitchFamily="34" charset="0"/>
              <a:buChar char="•"/>
            </a:pPr>
            <a:r>
              <a:rPr lang="en-NZ"/>
              <a:t>The current version of round trip uses exact matching. Our version uses dense vector embeddings to represent how closely relate the answers are. </a:t>
            </a:r>
          </a:p>
          <a:p>
            <a:pPr marL="171450" indent="-171450">
              <a:buFont typeface="Arial" panose="020B0604020202020204" pitchFamily="34" charset="0"/>
              <a:buChar char="•"/>
            </a:pPr>
            <a:r>
              <a:rPr lang="en-NZ"/>
              <a:t>We think that this retains better quality data, so we used our version of round trip to filter our main contributions’ synthetic data. </a:t>
            </a:r>
          </a:p>
        </p:txBody>
      </p:sp>
      <p:sp>
        <p:nvSpPr>
          <p:cNvPr id="4" name="Slide Number Placeholder 3"/>
          <p:cNvSpPr>
            <a:spLocks noGrp="1"/>
          </p:cNvSpPr>
          <p:nvPr>
            <p:ph type="sldNum" sz="quarter" idx="5"/>
          </p:nvPr>
        </p:nvSpPr>
        <p:spPr/>
        <p:txBody>
          <a:bodyPr/>
          <a:lstStyle/>
          <a:p>
            <a:fld id="{C30E6F85-6220-421D-9203-84F526C4C605}" type="slidenum">
              <a:rPr lang="en-US" smtClean="0"/>
              <a:t>16</a:t>
            </a:fld>
            <a:endParaRPr lang="en-US"/>
          </a:p>
        </p:txBody>
      </p:sp>
    </p:spTree>
    <p:extLst>
      <p:ext uri="{BB962C8B-B14F-4D97-AF65-F5344CB8AC3E}">
        <p14:creationId xmlns:p14="http://schemas.microsoft.com/office/powerpoint/2010/main" val="2453258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C30E6F85-6220-421D-9203-84F526C4C605}" type="slidenum">
              <a:rPr lang="en-US" smtClean="0"/>
              <a:t>17</a:t>
            </a:fld>
            <a:endParaRPr lang="en-US"/>
          </a:p>
        </p:txBody>
      </p:sp>
    </p:spTree>
    <p:extLst>
      <p:ext uri="{BB962C8B-B14F-4D97-AF65-F5344CB8AC3E}">
        <p14:creationId xmlns:p14="http://schemas.microsoft.com/office/powerpoint/2010/main" val="3618059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2000"/>
              <a:t>Our algorithm takes an abstractive summarization approach to generate synthetic QA </a:t>
            </a:r>
            <a:r>
              <a:rPr lang="en-NZ" sz="2000" err="1"/>
              <a:t>paris</a:t>
            </a:r>
            <a:r>
              <a:rPr lang="en-NZ" sz="2000"/>
              <a:t> verses the extractive approach in the literature. </a:t>
            </a:r>
          </a:p>
          <a:p>
            <a:pPr marL="171450" indent="-171450">
              <a:buFont typeface="Arial" panose="020B0604020202020204" pitchFamily="34" charset="0"/>
              <a:buChar char="•"/>
            </a:pPr>
            <a:r>
              <a:rPr lang="en-US" sz="3200"/>
              <a:t>Using a neural </a:t>
            </a:r>
            <a:r>
              <a:rPr lang="en-US" sz="3200" err="1"/>
              <a:t>summarisation</a:t>
            </a:r>
            <a:r>
              <a:rPr lang="en-US" sz="3200"/>
              <a:t> model such as SCI-TDLR, trained specifically for scientific papers, we </a:t>
            </a:r>
            <a:r>
              <a:rPr lang="en-US" sz="3200" err="1"/>
              <a:t>summarise</a:t>
            </a:r>
            <a:r>
              <a:rPr lang="en-US" sz="3200"/>
              <a:t> the 100 word passages to obtain a synthetic answer </a:t>
            </a:r>
          </a:p>
          <a:p>
            <a:pPr marL="171450" indent="-171450">
              <a:buFont typeface="Arial" panose="020B0604020202020204" pitchFamily="34" charset="0"/>
              <a:buChar char="•"/>
            </a:pPr>
            <a:r>
              <a:rPr lang="en-US" sz="3200"/>
              <a:t>We then use a T5-based question generator to generate a synthetic question given the summary and the 100 word passage</a:t>
            </a:r>
          </a:p>
          <a:p>
            <a:pPr marL="171450" indent="-171450">
              <a:buFont typeface="Arial" panose="020B0604020202020204" pitchFamily="34" charset="0"/>
              <a:buChar char="•"/>
            </a:pPr>
            <a:r>
              <a:rPr lang="en-US" sz="3200"/>
              <a:t>With the synthetic QA pair, we employ the above dense vector round-trip consistency method to filter the data.</a:t>
            </a:r>
          </a:p>
          <a:p>
            <a:pPr marL="171450" indent="-171450">
              <a:buFont typeface="Arial" panose="020B0604020202020204" pitchFamily="34" charset="0"/>
              <a:buChar char="•"/>
            </a:pPr>
            <a:r>
              <a:rPr lang="en-US" sz="3200"/>
              <a:t>Our algorithm generates a batch of QA pairs in parallel, and this is important because we were </a:t>
            </a:r>
            <a:r>
              <a:rPr lang="en-US" sz="3200" err="1"/>
              <a:t>utilising</a:t>
            </a:r>
            <a:r>
              <a:rPr lang="en-US" sz="3200"/>
              <a:t> Google </a:t>
            </a:r>
            <a:r>
              <a:rPr lang="en-US" sz="3200" err="1"/>
              <a:t>colab</a:t>
            </a:r>
            <a:r>
              <a:rPr lang="en-US" sz="3200"/>
              <a:t> to generate this data.</a:t>
            </a:r>
            <a:endParaRPr lang="en-NZ" sz="2000"/>
          </a:p>
          <a:p>
            <a:pPr marL="171450" indent="-171450">
              <a:buFont typeface="Arial" panose="020B0604020202020204" pitchFamily="34" charset="0"/>
              <a:buChar char="•"/>
            </a:pPr>
            <a:endParaRPr lang="en-NZ" sz="2000"/>
          </a:p>
        </p:txBody>
      </p:sp>
      <p:sp>
        <p:nvSpPr>
          <p:cNvPr id="4" name="Slide Number Placeholder 3"/>
          <p:cNvSpPr>
            <a:spLocks noGrp="1"/>
          </p:cNvSpPr>
          <p:nvPr>
            <p:ph type="sldNum" sz="quarter" idx="5"/>
          </p:nvPr>
        </p:nvSpPr>
        <p:spPr/>
        <p:txBody>
          <a:bodyPr/>
          <a:lstStyle/>
          <a:p>
            <a:fld id="{C30E6F85-6220-421D-9203-84F526C4C605}" type="slidenum">
              <a:rPr lang="en-US" smtClean="0"/>
              <a:t>18</a:t>
            </a:fld>
            <a:endParaRPr lang="en-US"/>
          </a:p>
        </p:txBody>
      </p:sp>
    </p:spTree>
    <p:extLst>
      <p:ext uri="{BB962C8B-B14F-4D97-AF65-F5344CB8AC3E}">
        <p14:creationId xmlns:p14="http://schemas.microsoft.com/office/powerpoint/2010/main" val="2453258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600"/>
              <a:t>These are some examples of synthetic QA data that we generated </a:t>
            </a:r>
          </a:p>
          <a:p>
            <a:r>
              <a:rPr lang="en-NZ" sz="1600"/>
              <a:t>We have the question answer and the context containing the question. </a:t>
            </a:r>
          </a:p>
          <a:p>
            <a:r>
              <a:rPr lang="en-NZ" sz="1600"/>
              <a:t>We want to use this synthetic data to fine-tune or train QA models </a:t>
            </a:r>
          </a:p>
          <a:p>
            <a:r>
              <a:rPr lang="en-NZ" sz="1600"/>
              <a:t>The use of synthetic QA data a self-supervised signal. Our project ties with the previous group where they are working on a different self-supervised signal. </a:t>
            </a:r>
          </a:p>
        </p:txBody>
      </p:sp>
      <p:sp>
        <p:nvSpPr>
          <p:cNvPr id="4" name="Slide Number Placeholder 3"/>
          <p:cNvSpPr>
            <a:spLocks noGrp="1"/>
          </p:cNvSpPr>
          <p:nvPr>
            <p:ph type="sldNum" sz="quarter" idx="5"/>
          </p:nvPr>
        </p:nvSpPr>
        <p:spPr/>
        <p:txBody>
          <a:bodyPr/>
          <a:lstStyle/>
          <a:p>
            <a:fld id="{C30E6F85-6220-421D-9203-84F526C4C605}" type="slidenum">
              <a:rPr lang="en-US" smtClean="0"/>
              <a:t>19</a:t>
            </a:fld>
            <a:endParaRPr lang="en-US"/>
          </a:p>
        </p:txBody>
      </p:sp>
    </p:spTree>
    <p:extLst>
      <p:ext uri="{BB962C8B-B14F-4D97-AF65-F5344CB8AC3E}">
        <p14:creationId xmlns:p14="http://schemas.microsoft.com/office/powerpoint/2010/main" val="3713798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three scenarios, we then fine-tune RAG, assessing the performance using the COVIDQA data set. In the first scenario, we will be fine-tuning RAG using the original synthetic QA data (provided by </a:t>
            </a:r>
            <a:r>
              <a:rPr lang="en-US" dirty="0" err="1"/>
              <a:t>Shamane</a:t>
            </a:r>
            <a:r>
              <a:rPr lang="en-US" dirty="0"/>
              <a:t> </a:t>
            </a:r>
            <a:r>
              <a:rPr lang="en-US" dirty="0" err="1"/>
              <a:t>Siriwardhana</a:t>
            </a:r>
            <a:r>
              <a:rPr lang="en-US" dirty="0"/>
              <a:t>), and this will act as a baseline benchmark. In the second scenario, we will be fine-tuning RAG using the synthetic QAs generated using abstractive </a:t>
            </a:r>
            <a:r>
              <a:rPr lang="en-US" dirty="0" err="1"/>
              <a:t>summarisation</a:t>
            </a:r>
            <a:r>
              <a:rPr lang="en-US" dirty="0"/>
              <a:t>. In the third scenario, we will fine-tune RAG with a mixture of 100K QA pairs from the original method and 50K QA pairs from the abstractive </a:t>
            </a:r>
            <a:r>
              <a:rPr lang="en-US" dirty="0" err="1"/>
              <a:t>summarisation</a:t>
            </a:r>
            <a:r>
              <a:rPr lang="en-US" dirty="0"/>
              <a:t> method. To evaluate performance, we will compare the exact match (EM) scores of the last two scenarios with the first scenario.</a:t>
            </a:r>
            <a:endParaRPr lang="en-NZ" dirty="0"/>
          </a:p>
          <a:p>
            <a:endParaRPr lang="en-NZ" dirty="0"/>
          </a:p>
        </p:txBody>
      </p:sp>
      <p:sp>
        <p:nvSpPr>
          <p:cNvPr id="4" name="Slide Number Placeholder 3"/>
          <p:cNvSpPr>
            <a:spLocks noGrp="1"/>
          </p:cNvSpPr>
          <p:nvPr>
            <p:ph type="sldNum" sz="quarter" idx="5"/>
          </p:nvPr>
        </p:nvSpPr>
        <p:spPr/>
        <p:txBody>
          <a:bodyPr/>
          <a:lstStyle/>
          <a:p>
            <a:fld id="{C30E6F85-6220-421D-9203-84F526C4C605}" type="slidenum">
              <a:rPr lang="en-US" smtClean="0"/>
              <a:t>20</a:t>
            </a:fld>
            <a:endParaRPr lang="en-US"/>
          </a:p>
        </p:txBody>
      </p:sp>
    </p:spTree>
    <p:extLst>
      <p:ext uri="{BB962C8B-B14F-4D97-AF65-F5344CB8AC3E}">
        <p14:creationId xmlns:p14="http://schemas.microsoft.com/office/powerpoint/2010/main" val="9965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buFont typeface="+mj-lt"/>
              <a:buAutoNum type="arabicPeriod"/>
            </a:pPr>
            <a:r>
              <a:rPr lang="en-US"/>
              <a:t>We believe that adding an additional BM25 signal to the question will help the DPR have an easier time retrieving relevant documents. Since the DPR will be able to search the knowledge base using both the synthetic question and BM25 passage.</a:t>
            </a:r>
          </a:p>
          <a:p>
            <a:pPr marL="800100" lvl="1" indent="-342900">
              <a:buFont typeface="+mj-lt"/>
              <a:buAutoNum type="arabicPeriod"/>
            </a:pPr>
            <a:endParaRPr lang="en-US"/>
          </a:p>
          <a:p>
            <a:pPr marL="800100" lvl="1" indent="-342900">
              <a:buFont typeface="+mj-lt"/>
              <a:buAutoNum type="arabicPeriod"/>
            </a:pPr>
            <a:r>
              <a:rPr lang="en-US" dirty="0"/>
              <a:t>Iterate through a synthetic QA pair </a:t>
            </a:r>
          </a:p>
          <a:p>
            <a:pPr marL="800100" lvl="1" indent="-342900">
              <a:buFont typeface="+mj-lt"/>
              <a:buAutoNum type="arabicPeriod"/>
            </a:pPr>
            <a:r>
              <a:rPr lang="en-US" dirty="0"/>
              <a:t>Use a BM25 model retrieve the closest matching document to the question (similar to </a:t>
            </a:r>
            <a:r>
              <a:rPr lang="en-US" dirty="0" err="1"/>
              <a:t>BlenderBot</a:t>
            </a:r>
            <a:r>
              <a:rPr lang="en-US" dirty="0"/>
              <a:t> 2.0’s internet search) Instead of searching through the web, we search through a knowledge base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We append this passage to the input question with a unique &lt;BM25&gt; token, that separates the question and the enhanced input information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Save enhanced QA pair (The answer is the same for the original question and enhanced question)</a:t>
            </a:r>
          </a:p>
          <a:p>
            <a:endParaRPr lang="en-NZ" dirty="0"/>
          </a:p>
        </p:txBody>
      </p:sp>
      <p:sp>
        <p:nvSpPr>
          <p:cNvPr id="4" name="Slide Number Placeholder 3"/>
          <p:cNvSpPr>
            <a:spLocks noGrp="1"/>
          </p:cNvSpPr>
          <p:nvPr>
            <p:ph type="sldNum" sz="quarter" idx="5"/>
          </p:nvPr>
        </p:nvSpPr>
        <p:spPr/>
        <p:txBody>
          <a:bodyPr/>
          <a:lstStyle/>
          <a:p>
            <a:fld id="{C30E6F85-6220-421D-9203-84F526C4C605}" type="slidenum">
              <a:rPr lang="en-US" smtClean="0"/>
              <a:t>21</a:t>
            </a:fld>
            <a:endParaRPr lang="en-US"/>
          </a:p>
        </p:txBody>
      </p:sp>
    </p:spTree>
    <p:extLst>
      <p:ext uri="{BB962C8B-B14F-4D97-AF65-F5344CB8AC3E}">
        <p14:creationId xmlns:p14="http://schemas.microsoft.com/office/powerpoint/2010/main" val="115005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a:t>Today we will go over these topics </a:t>
            </a:r>
          </a:p>
          <a:p>
            <a:pPr marL="171450" indent="-171450">
              <a:buFont typeface="Arial" panose="020B0604020202020204" pitchFamily="34" charset="0"/>
              <a:buChar char="•"/>
            </a:pPr>
            <a:r>
              <a:rPr lang="en-NZ"/>
              <a:t>We will start with introducing our project, the literature and current issues that form our project scope </a:t>
            </a:r>
          </a:p>
          <a:p>
            <a:pPr marL="171450" indent="-171450">
              <a:buFont typeface="Arial" panose="020B0604020202020204" pitchFamily="34" charset="0"/>
              <a:buChar char="•"/>
            </a:pPr>
            <a:r>
              <a:rPr lang="en-NZ"/>
              <a:t>From there, we will go through our methodology and the data-centric approaches we took </a:t>
            </a:r>
          </a:p>
          <a:p>
            <a:pPr marL="171450" indent="-171450">
              <a:buFont typeface="Arial" panose="020B0604020202020204" pitchFamily="34" charset="0"/>
              <a:buChar char="•"/>
            </a:pPr>
            <a:r>
              <a:rPr lang="en-NZ"/>
              <a:t>Finally, we will discuss our results, limitations, and next steps </a:t>
            </a:r>
          </a:p>
        </p:txBody>
      </p:sp>
      <p:sp>
        <p:nvSpPr>
          <p:cNvPr id="4" name="Slide Number Placeholder 3"/>
          <p:cNvSpPr>
            <a:spLocks noGrp="1"/>
          </p:cNvSpPr>
          <p:nvPr>
            <p:ph type="sldNum" sz="quarter" idx="5"/>
          </p:nvPr>
        </p:nvSpPr>
        <p:spPr/>
        <p:txBody>
          <a:bodyPr/>
          <a:lstStyle/>
          <a:p>
            <a:fld id="{C30E6F85-6220-421D-9203-84F526C4C605}" type="slidenum">
              <a:rPr lang="en-US" smtClean="0"/>
              <a:t>2</a:t>
            </a:fld>
            <a:endParaRPr lang="en-US"/>
          </a:p>
        </p:txBody>
      </p:sp>
    </p:spTree>
    <p:extLst>
      <p:ext uri="{BB962C8B-B14F-4D97-AF65-F5344CB8AC3E}">
        <p14:creationId xmlns:p14="http://schemas.microsoft.com/office/powerpoint/2010/main" val="1235939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600" dirty="0"/>
              <a:t>These are some examples of enhanced questions that we have generated. The synthetic answer remains the same, the only difference is that we add an additional BM25 signal to the question. The BM25 token is added to help the model differentiate between the question and the passage provided by BM25.</a:t>
            </a:r>
          </a:p>
          <a:p>
            <a:endParaRPr lang="en-NZ" sz="1600" dirty="0"/>
          </a:p>
          <a:p>
            <a:r>
              <a:rPr lang="en-NZ" sz="1600" dirty="0"/>
              <a:t>NOTE; The answer is the same for both and the context is the same for both </a:t>
            </a:r>
          </a:p>
        </p:txBody>
      </p:sp>
      <p:sp>
        <p:nvSpPr>
          <p:cNvPr id="4" name="Slide Number Placeholder 3"/>
          <p:cNvSpPr>
            <a:spLocks noGrp="1"/>
          </p:cNvSpPr>
          <p:nvPr>
            <p:ph type="sldNum" sz="quarter" idx="5"/>
          </p:nvPr>
        </p:nvSpPr>
        <p:spPr/>
        <p:txBody>
          <a:bodyPr/>
          <a:lstStyle/>
          <a:p>
            <a:fld id="{C30E6F85-6220-421D-9203-84F526C4C605}" type="slidenum">
              <a:rPr lang="en-US" smtClean="0"/>
              <a:t>22</a:t>
            </a:fld>
            <a:endParaRPr lang="en-US"/>
          </a:p>
        </p:txBody>
      </p:sp>
    </p:spTree>
    <p:extLst>
      <p:ext uri="{BB962C8B-B14F-4D97-AF65-F5344CB8AC3E}">
        <p14:creationId xmlns:p14="http://schemas.microsoft.com/office/powerpoint/2010/main" val="1105053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our experiment, we used the original synthetic dataset created by </a:t>
            </a:r>
            <a:r>
              <a:rPr lang="en-US" dirty="0" err="1"/>
              <a:t>Shamane</a:t>
            </a:r>
            <a:r>
              <a:rPr lang="en-US" dirty="0"/>
              <a:t>, and it consists of about 175K QA pairs.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then created an enhanced version with the same dataset.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enhanced the 2K covid-</a:t>
            </a:r>
            <a:r>
              <a:rPr lang="en-US" dirty="0" err="1"/>
              <a:t>qa</a:t>
            </a:r>
            <a:r>
              <a:rPr lang="en-US" dirty="0"/>
              <a:t> dataset, which was then used for validation.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we fine-tuned two RAG models, one with the original synthetic data set and the enhanced version. The validation set was then run on each of the models so that we can evaluate performance.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exact match scores were then used to compare the two scenarios.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NZ" dirty="0"/>
          </a:p>
        </p:txBody>
      </p:sp>
      <p:sp>
        <p:nvSpPr>
          <p:cNvPr id="4" name="Slide Number Placeholder 3"/>
          <p:cNvSpPr>
            <a:spLocks noGrp="1"/>
          </p:cNvSpPr>
          <p:nvPr>
            <p:ph type="sldNum" sz="quarter" idx="5"/>
          </p:nvPr>
        </p:nvSpPr>
        <p:spPr/>
        <p:txBody>
          <a:bodyPr/>
          <a:lstStyle/>
          <a:p>
            <a:fld id="{C30E6F85-6220-421D-9203-84F526C4C605}" type="slidenum">
              <a:rPr lang="en-US" smtClean="0"/>
              <a:t>23</a:t>
            </a:fld>
            <a:endParaRPr lang="en-US"/>
          </a:p>
        </p:txBody>
      </p:sp>
    </p:spTree>
    <p:extLst>
      <p:ext uri="{BB962C8B-B14F-4D97-AF65-F5344CB8AC3E}">
        <p14:creationId xmlns:p14="http://schemas.microsoft.com/office/powerpoint/2010/main" val="1244883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Both experiments conducted, resulted </a:t>
            </a:r>
            <a:r>
              <a:rPr lang="en-NZ"/>
              <a:t>in </a:t>
            </a:r>
            <a:r>
              <a:rPr lang="en-NZ" dirty="0"/>
              <a:t>retrieval collapse. </a:t>
            </a:r>
            <a:endParaRPr lang="en-NZ"/>
          </a:p>
          <a:p>
            <a:r>
              <a:rPr lang="en-NZ"/>
              <a:t>Since the retriever collapsed in the abstractive summarisation method, we believe the performance of RAG was similar to BART on its own, as the passages provided by the DPR would not help generate an answer in any way. </a:t>
            </a:r>
          </a:p>
          <a:p>
            <a:r>
              <a:rPr lang="en-NZ"/>
              <a:t>For our question enhancement method, we found that even with the retriever collapsing we still get a 20% increase in exact match score.</a:t>
            </a:r>
          </a:p>
          <a:p>
            <a:endParaRPr lang="en-NZ"/>
          </a:p>
          <a:p>
            <a:endParaRPr lang="en-NZ"/>
          </a:p>
          <a:p>
            <a:endParaRPr lang="en-NZ"/>
          </a:p>
          <a:p>
            <a:endParaRPr lang="en-NZ"/>
          </a:p>
          <a:p>
            <a:r>
              <a:rPr lang="en-NZ" dirty="0"/>
              <a:t>Our abstractive summarisation method showed no improved RAG performance. However, we saw a 20% increase in EM score for our question enhancement method.</a:t>
            </a:r>
          </a:p>
          <a:p>
            <a:endParaRPr lang="en-NZ" dirty="0"/>
          </a:p>
          <a:p>
            <a:r>
              <a:rPr lang="en-NZ" dirty="0"/>
              <a:t>The use of secondary self supervised signals help synthetic QA based domain adaptation, as shown in the results. With the additional signals there is an improvement, even if its relatively small.</a:t>
            </a:r>
          </a:p>
          <a:p>
            <a:endParaRPr lang="en-NZ" dirty="0"/>
          </a:p>
          <a:p>
            <a:pPr marL="171450" indent="-171450">
              <a:lnSpc>
                <a:spcPct val="120000"/>
              </a:lnSpc>
              <a:spcBef>
                <a:spcPts val="1000"/>
              </a:spcBef>
              <a:buFont typeface="Arial"/>
              <a:buChar char="•"/>
            </a:pPr>
            <a:r>
              <a:rPr lang="en-US" dirty="0"/>
              <a:t>Use of synthetic data can help domain adaptation.</a:t>
            </a:r>
            <a:endParaRPr lang="en-US" dirty="0">
              <a:cs typeface="Calibri"/>
            </a:endParaRPr>
          </a:p>
          <a:p>
            <a:pPr marL="171450" indent="-171450">
              <a:lnSpc>
                <a:spcPct val="120000"/>
              </a:lnSpc>
              <a:spcBef>
                <a:spcPts val="1000"/>
              </a:spcBef>
              <a:buFont typeface="Arial"/>
              <a:buChar char="•"/>
            </a:pPr>
            <a:r>
              <a:rPr lang="en-US" dirty="0"/>
              <a:t>RAG end-2-end fine-tuning improves domain adaptation more than training them separately</a:t>
            </a:r>
            <a:endParaRPr lang="en-US" dirty="0">
              <a:cs typeface="Calibri"/>
            </a:endParaRPr>
          </a:p>
          <a:p>
            <a:pPr marL="171450" indent="-171450">
              <a:lnSpc>
                <a:spcPct val="120000"/>
              </a:lnSpc>
              <a:spcBef>
                <a:spcPts val="1000"/>
              </a:spcBef>
              <a:buFont typeface="Arial"/>
              <a:buChar char="•"/>
            </a:pPr>
            <a:r>
              <a:rPr lang="en-US" dirty="0"/>
              <a:t>Synthetic data is more useful for answer generation, and less useful for document retrieval.</a:t>
            </a:r>
            <a:endParaRPr lang="en-US" dirty="0">
              <a:cs typeface="Calibri"/>
            </a:endParaRPr>
          </a:p>
          <a:p>
            <a:endParaRPr lang="en-NZ" dirty="0">
              <a:cs typeface="Calibri"/>
            </a:endParaRPr>
          </a:p>
          <a:p>
            <a:endParaRPr lang="en-NZ" dirty="0">
              <a:cs typeface="Calibri"/>
            </a:endParaRPr>
          </a:p>
          <a:p>
            <a:pPr fontAlgn="base"/>
            <a:r>
              <a:rPr lang="en-US" dirty="0">
                <a:ea typeface="+mn-lt"/>
                <a:cs typeface="+mn-lt"/>
              </a:rPr>
              <a:t>Both methods resulted in retrieval collapse. </a:t>
            </a:r>
          </a:p>
          <a:p>
            <a:pPr fontAlgn="base"/>
            <a:r>
              <a:rPr lang="en-US" dirty="0">
                <a:ea typeface="+mn-lt"/>
                <a:cs typeface="+mn-lt"/>
              </a:rPr>
              <a:t>The synthetic data via abstractive summarization did not improve RAG. Instead, it performed equivalently to BART.</a:t>
            </a:r>
          </a:p>
          <a:p>
            <a:pPr fontAlgn="base"/>
            <a:r>
              <a:rPr lang="en-US" dirty="0">
                <a:ea typeface="+mn-lt"/>
                <a:cs typeface="+mn-lt"/>
              </a:rPr>
              <a:t>The question enhancement method improved the EM score by about 20%.</a:t>
            </a:r>
          </a:p>
          <a:p>
            <a:endParaRPr lang="en-NZ" dirty="0">
              <a:cs typeface="Calibri"/>
            </a:endParaRPr>
          </a:p>
        </p:txBody>
      </p:sp>
      <p:sp>
        <p:nvSpPr>
          <p:cNvPr id="4" name="Slide Number Placeholder 3"/>
          <p:cNvSpPr>
            <a:spLocks noGrp="1"/>
          </p:cNvSpPr>
          <p:nvPr>
            <p:ph type="sldNum" sz="quarter" idx="5"/>
          </p:nvPr>
        </p:nvSpPr>
        <p:spPr/>
        <p:txBody>
          <a:bodyPr/>
          <a:lstStyle/>
          <a:p>
            <a:fld id="{C30E6F85-6220-421D-9203-84F526C4C605}" type="slidenum">
              <a:rPr lang="en-US" smtClean="0"/>
              <a:t>25</a:t>
            </a:fld>
            <a:endParaRPr lang="en-US"/>
          </a:p>
        </p:txBody>
      </p:sp>
    </p:spTree>
    <p:extLst>
      <p:ext uri="{BB962C8B-B14F-4D97-AF65-F5344CB8AC3E}">
        <p14:creationId xmlns:p14="http://schemas.microsoft.com/office/powerpoint/2010/main" val="3183462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For both methods, we hypothesised that RAG would improve the EM score since the synthetic QA pairs are less ambiguous and the retriever is given supplementary information. However, we observed retrieval collapse in both experiments.</a:t>
            </a:r>
          </a:p>
          <a:p>
            <a:endParaRPr lang="en-NZ"/>
          </a:p>
          <a:p>
            <a:r>
              <a:rPr lang="en-NZ"/>
              <a:t>Retrieval collapse refers to the case where the retriever learns to retrieve the same documents regardless of the input question. This means the retrieved document won’t have any relevance to the current question.</a:t>
            </a:r>
          </a:p>
          <a:p>
            <a:endParaRPr lang="en-NZ"/>
          </a:p>
          <a:p>
            <a:r>
              <a:rPr lang="en-US"/>
              <a:t>According to the original paper, retrieval collapse could be due to three main reasons (P. Lewis, Perez, et al., 2020): </a:t>
            </a:r>
          </a:p>
          <a:p>
            <a:pPr marL="914400" lvl="1" indent="-457200">
              <a:buAutoNum type="arabicPeriod"/>
            </a:pPr>
            <a:r>
              <a:rPr lang="en-US"/>
              <a:t>There is a less-explicit requirement for factual knowledge in some tasks. </a:t>
            </a:r>
          </a:p>
          <a:p>
            <a:pPr marL="914400" lvl="1" indent="-457200">
              <a:buAutoNum type="arabicPeriod"/>
            </a:pPr>
            <a:r>
              <a:rPr lang="en-US" b="1"/>
              <a:t>Longer target sequences, which could result in less informative gradients for the retriever. </a:t>
            </a:r>
          </a:p>
          <a:p>
            <a:pPr marL="914400" lvl="1" indent="-457200">
              <a:buAutoNum type="arabicPeriod"/>
            </a:pPr>
            <a:r>
              <a:rPr lang="en-US"/>
              <a:t>Spurious retrieval results when </a:t>
            </a:r>
            <a:r>
              <a:rPr lang="en-US" err="1"/>
              <a:t>optimising</a:t>
            </a:r>
            <a:r>
              <a:rPr lang="en-US"/>
              <a:t> a retrieval component in order to improve performance on downstream tasks. </a:t>
            </a:r>
            <a:endParaRPr lang="en-US">
              <a:ea typeface="+mn-ea"/>
              <a:cs typeface="+mn-cs"/>
            </a:endParaRPr>
          </a:p>
          <a:p>
            <a:endParaRPr lang="en-NZ"/>
          </a:p>
          <a:p>
            <a:endParaRPr lang="en-NZ"/>
          </a:p>
          <a:p>
            <a:r>
              <a:rPr lang="en-NZ"/>
              <a:t>However, for us we believe the main reason is due to longer target sequences. This is because some of our summaries (which are used as the answers to our synthetic question) are quite long. As a result this could result in less informative gradients for the retriever.</a:t>
            </a:r>
          </a:p>
          <a:p>
            <a:endParaRPr lang="en-NZ"/>
          </a:p>
          <a:p>
            <a:r>
              <a:rPr lang="en-NZ"/>
              <a:t>Because the retrieved documents have no relevance to the question, the BART model learns to neglect the retriever and instead uses only the question and it’s own parametric knowledge to generate an answer.</a:t>
            </a:r>
          </a:p>
          <a:p>
            <a:endParaRPr lang="en-NZ"/>
          </a:p>
          <a:p>
            <a:pPr fontAlgn="base"/>
            <a:r>
              <a:rPr lang="en-US" dirty="0">
                <a:ea typeface="+mn-lt"/>
                <a:cs typeface="+mn-lt"/>
              </a:rPr>
              <a:t>Both methods resulted in retrieval collapse. </a:t>
            </a:r>
          </a:p>
          <a:p>
            <a:pPr fontAlgn="base"/>
            <a:r>
              <a:rPr lang="en-US" dirty="0">
                <a:ea typeface="+mn-lt"/>
                <a:cs typeface="+mn-lt"/>
              </a:rPr>
              <a:t>The synthetic data via abstractive summarization did not improve RAG. Instead, it would perform equivalently to BART because it did not make use of the retrieval component. </a:t>
            </a:r>
            <a:endParaRPr lang="en-US" dirty="0"/>
          </a:p>
          <a:p>
            <a:endParaRPr lang="en-NZ" dirty="0"/>
          </a:p>
          <a:p>
            <a:endParaRPr lang="en-NZ"/>
          </a:p>
          <a:p>
            <a:endParaRPr lang="en-NZ"/>
          </a:p>
          <a:p>
            <a:endParaRPr lang="en-NZ"/>
          </a:p>
          <a:p>
            <a:pPr marL="914400" lvl="1" indent="-457200">
              <a:buAutoNum type="arabicPeriod"/>
            </a:pPr>
            <a:endParaRPr lang="en-US">
              <a:ea typeface="+mn-ea"/>
              <a:cs typeface="+mn-cs"/>
            </a:endParaRPr>
          </a:p>
          <a:p>
            <a:pPr marL="914400" lvl="1" indent="-457200">
              <a:buAutoNum type="arabicPeriod"/>
            </a:pPr>
            <a:endParaRPr lang="en-US"/>
          </a:p>
          <a:p>
            <a:endParaRPr lang="en-NZ"/>
          </a:p>
        </p:txBody>
      </p:sp>
      <p:sp>
        <p:nvSpPr>
          <p:cNvPr id="4" name="Slide Number Placeholder 3"/>
          <p:cNvSpPr>
            <a:spLocks noGrp="1"/>
          </p:cNvSpPr>
          <p:nvPr>
            <p:ph type="sldNum" sz="quarter" idx="5"/>
          </p:nvPr>
        </p:nvSpPr>
        <p:spPr/>
        <p:txBody>
          <a:bodyPr/>
          <a:lstStyle/>
          <a:p>
            <a:fld id="{C30E6F85-6220-421D-9203-84F526C4C605}" type="slidenum">
              <a:rPr lang="en-US" smtClean="0"/>
              <a:t>26</a:t>
            </a:fld>
            <a:endParaRPr lang="en-US"/>
          </a:p>
        </p:txBody>
      </p:sp>
    </p:spTree>
    <p:extLst>
      <p:ext uri="{BB962C8B-B14F-4D97-AF65-F5344CB8AC3E}">
        <p14:creationId xmlns:p14="http://schemas.microsoft.com/office/powerpoint/2010/main" val="2778747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validated our hypothesis that increasing the amount of input information, increases RAG’s performance (EM score)</a:t>
            </a:r>
          </a:p>
          <a:p>
            <a:r>
              <a:rPr lang="en-US" dirty="0"/>
              <a:t>However, the reoccurring retrieval collapse suggests that the increase in performance of RAG is merely a result of increasing the context of the question through an initial BM25 search. </a:t>
            </a:r>
          </a:p>
          <a:p>
            <a:r>
              <a:rPr lang="en-US" dirty="0"/>
              <a:t>The model did not improve due to an improved ability to search for relevant passages to answer the question</a:t>
            </a:r>
          </a:p>
          <a:p>
            <a:r>
              <a:rPr lang="en-US" dirty="0"/>
              <a:t>Furthermore, this suggests the model learns that it is not essential to retrieve additional passages to answer the question since the enhanced question provides sufficient knowledge.</a:t>
            </a:r>
            <a:endParaRPr lang="en-US" dirty="0">
              <a:ea typeface="+mn-lt"/>
              <a:cs typeface="+mn-lt"/>
            </a:endParaRPr>
          </a:p>
        </p:txBody>
      </p:sp>
      <p:sp>
        <p:nvSpPr>
          <p:cNvPr id="4" name="Slide Number Placeholder 3"/>
          <p:cNvSpPr>
            <a:spLocks noGrp="1"/>
          </p:cNvSpPr>
          <p:nvPr>
            <p:ph type="sldNum" sz="quarter" idx="5"/>
          </p:nvPr>
        </p:nvSpPr>
        <p:spPr/>
        <p:txBody>
          <a:bodyPr/>
          <a:lstStyle/>
          <a:p>
            <a:fld id="{C30E6F85-6220-421D-9203-84F526C4C605}" type="slidenum">
              <a:rPr lang="en-US" smtClean="0"/>
              <a:t>27</a:t>
            </a:fld>
            <a:endParaRPr lang="en-US"/>
          </a:p>
        </p:txBody>
      </p:sp>
    </p:spTree>
    <p:extLst>
      <p:ext uri="{BB962C8B-B14F-4D97-AF65-F5344CB8AC3E}">
        <p14:creationId xmlns:p14="http://schemas.microsoft.com/office/powerpoint/2010/main" val="1678769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ea typeface="+mn-lt"/>
                <a:cs typeface="+mn-lt"/>
              </a:rPr>
              <a:t>Leveraging open-source models with the assumption that they work as intended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ea typeface="+mn-lt"/>
                <a:cs typeface="+mn-lt"/>
              </a:rPr>
              <a:t>The question enhancement technique had a limited knowledge base. We used the same knowledge base as RAG would could have hindered its effectiveness.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ea typeface="+mn-lt"/>
                <a:cs typeface="+mn-lt"/>
              </a:rPr>
              <a:t>In </a:t>
            </a:r>
            <a:r>
              <a:rPr lang="en-US" dirty="0" err="1">
                <a:ea typeface="+mn-lt"/>
                <a:cs typeface="+mn-lt"/>
              </a:rPr>
              <a:t>BlenderBot</a:t>
            </a:r>
            <a:r>
              <a:rPr lang="en-US" dirty="0">
                <a:ea typeface="+mn-lt"/>
                <a:cs typeface="+mn-lt"/>
              </a:rPr>
              <a:t> 2.0, they used an internet search query, which would have a much larger knowledge base.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ea typeface="+mn-lt"/>
                <a:cs typeface="+mn-lt"/>
              </a:rPr>
              <a:t>To fine-tune RAG fully end-2-end, we received help from our PhD supervisor, so we were unable to modify specific parameters and experiment with other ideas. Our research was limited to what was coded in his pipeline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ea typeface="+mn-lt"/>
                <a:cs typeface="+mn-lt"/>
              </a:rPr>
              <a:t>We also run into Google </a:t>
            </a:r>
            <a:r>
              <a:rPr lang="en-US" dirty="0" err="1">
                <a:ea typeface="+mn-lt"/>
                <a:cs typeface="+mn-lt"/>
              </a:rPr>
              <a:t>Colab</a:t>
            </a:r>
            <a:r>
              <a:rPr lang="en-US" dirty="0">
                <a:ea typeface="+mn-lt"/>
                <a:cs typeface="+mn-lt"/>
              </a:rPr>
              <a:t> limits which meant that it was difficult to fully process our initial synthetic data set using our round-trip consistency method. </a:t>
            </a:r>
          </a:p>
          <a:p>
            <a:pPr fontAlgn="base"/>
            <a:endParaRPr lang="en-US" dirty="0">
              <a:ea typeface="+mn-lt"/>
              <a:cs typeface="+mn-lt"/>
            </a:endParaRPr>
          </a:p>
          <a:p>
            <a:endParaRPr lang="en-NZ" dirty="0"/>
          </a:p>
        </p:txBody>
      </p:sp>
      <p:sp>
        <p:nvSpPr>
          <p:cNvPr id="4" name="Slide Number Placeholder 3"/>
          <p:cNvSpPr>
            <a:spLocks noGrp="1"/>
          </p:cNvSpPr>
          <p:nvPr>
            <p:ph type="sldNum" sz="quarter" idx="5"/>
          </p:nvPr>
        </p:nvSpPr>
        <p:spPr/>
        <p:txBody>
          <a:bodyPr/>
          <a:lstStyle/>
          <a:p>
            <a:fld id="{C30E6F85-6220-421D-9203-84F526C4C605}" type="slidenum">
              <a:rPr lang="en-US" smtClean="0"/>
              <a:t>28</a:t>
            </a:fld>
            <a:endParaRPr lang="en-US"/>
          </a:p>
        </p:txBody>
      </p:sp>
    </p:spTree>
    <p:extLst>
      <p:ext uri="{BB962C8B-B14F-4D97-AF65-F5344CB8AC3E}">
        <p14:creationId xmlns:p14="http://schemas.microsoft.com/office/powerpoint/2010/main" val="254701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dirty="0">
                <a:latin typeface="+mn-lt"/>
              </a:rPr>
              <a:t>Fine-tune and train our own summarization and question generation models, instead of relying on free open0source models that may not be built for </a:t>
            </a:r>
            <a:r>
              <a:rPr lang="en-US" dirty="0" err="1">
                <a:latin typeface="+mn-lt"/>
              </a:rPr>
              <a:t>puspose</a:t>
            </a:r>
            <a:r>
              <a:rPr lang="en-US" dirty="0">
                <a:latin typeface="+mn-lt"/>
              </a:rPr>
              <a:t> for our research </a:t>
            </a:r>
          </a:p>
          <a:p>
            <a:pPr lvl="0">
              <a:lnSpc>
                <a:spcPct val="100000"/>
              </a:lnSpc>
            </a:pPr>
            <a:r>
              <a:rPr lang="en-US" dirty="0"/>
              <a:t>As mentioned as one of our limitations above, the reliance on free and open-source models from the </a:t>
            </a:r>
            <a:r>
              <a:rPr lang="en-US" dirty="0" err="1"/>
              <a:t>Huggingface</a:t>
            </a:r>
            <a:r>
              <a:rPr lang="en-US" dirty="0"/>
              <a:t> Transformer’s library may have led to sub-par results. Ideally, we will train and fine-tuned our own text </a:t>
            </a:r>
            <a:r>
              <a:rPr lang="en-US" dirty="0" err="1"/>
              <a:t>summarisation</a:t>
            </a:r>
            <a:r>
              <a:rPr lang="en-US" dirty="0"/>
              <a:t> and question generation model as our next step. Doing so will ensure that our synthetically generated QA pairs are of the highest possible quality.</a:t>
            </a:r>
          </a:p>
          <a:p>
            <a:pPr lvl="0">
              <a:lnSpc>
                <a:spcPct val="100000"/>
              </a:lnSpc>
            </a:pPr>
            <a:endParaRPr lang="en-US" dirty="0">
              <a:latin typeface="+mn-lt"/>
            </a:endParaRPr>
          </a:p>
          <a:p>
            <a:pPr lvl="0">
              <a:lnSpc>
                <a:spcPct val="100000"/>
              </a:lnSpc>
            </a:pPr>
            <a:r>
              <a:rPr lang="en-US" dirty="0"/>
              <a:t>As stated above, the retriever collapsed from our synthetic QA, and this was likely due to the longer </a:t>
            </a:r>
            <a:r>
              <a:rPr lang="en-US" dirty="0" err="1"/>
              <a:t>summarised</a:t>
            </a:r>
            <a:r>
              <a:rPr lang="en-US" dirty="0"/>
              <a:t> answers making it hard for RAG to </a:t>
            </a:r>
            <a:r>
              <a:rPr lang="en-US" dirty="0" err="1"/>
              <a:t>utilise</a:t>
            </a:r>
            <a:r>
              <a:rPr lang="en-US" dirty="0"/>
              <a:t> the retriever. Likewise, the retriever collapses when sufficient information is provided to the input question. Therefore, if both the input sequence (enhanced questions) and output sequence (</a:t>
            </a:r>
            <a:r>
              <a:rPr lang="en-US" dirty="0" err="1"/>
              <a:t>summarised</a:t>
            </a:r>
            <a:r>
              <a:rPr lang="en-US" dirty="0"/>
              <a:t> answers) were long, this would prevent the retriever from collapsing since RAG would be forced to widen its knowledge when answering questions.</a:t>
            </a:r>
            <a:endParaRPr lang="en-US" dirty="0">
              <a:latin typeface="+mn-lt"/>
            </a:endParaRPr>
          </a:p>
          <a:p>
            <a:pPr lvl="0">
              <a:lnSpc>
                <a:spcPct val="100000"/>
              </a:lnSpc>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Finally, more research into data-centric methods is required to improve RAG</a:t>
            </a:r>
          </a:p>
          <a:p>
            <a:pPr lvl="0">
              <a:lnSpc>
                <a:spcPct val="100000"/>
              </a:lnSpc>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NZ" dirty="0"/>
          </a:p>
        </p:txBody>
      </p:sp>
      <p:sp>
        <p:nvSpPr>
          <p:cNvPr id="4" name="Slide Number Placeholder 3"/>
          <p:cNvSpPr>
            <a:spLocks noGrp="1"/>
          </p:cNvSpPr>
          <p:nvPr>
            <p:ph type="sldNum" sz="quarter" idx="5"/>
          </p:nvPr>
        </p:nvSpPr>
        <p:spPr/>
        <p:txBody>
          <a:bodyPr/>
          <a:lstStyle/>
          <a:p>
            <a:fld id="{C30E6F85-6220-421D-9203-84F526C4C605}" type="slidenum">
              <a:rPr lang="en-US" smtClean="0"/>
              <a:t>29</a:t>
            </a:fld>
            <a:endParaRPr lang="en-US"/>
          </a:p>
        </p:txBody>
      </p:sp>
    </p:spTree>
    <p:extLst>
      <p:ext uri="{BB962C8B-B14F-4D97-AF65-F5344CB8AC3E}">
        <p14:creationId xmlns:p14="http://schemas.microsoft.com/office/powerpoint/2010/main" val="431558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C30E6F85-6220-421D-9203-84F526C4C605}" type="slidenum">
              <a:rPr lang="en-US" smtClean="0"/>
              <a:t>31</a:t>
            </a:fld>
            <a:endParaRPr lang="en-US"/>
          </a:p>
        </p:txBody>
      </p:sp>
    </p:spTree>
    <p:extLst>
      <p:ext uri="{BB962C8B-B14F-4D97-AF65-F5344CB8AC3E}">
        <p14:creationId xmlns:p14="http://schemas.microsoft.com/office/powerpoint/2010/main" val="1997004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spcBef>
                <a:spcPts val="1000"/>
              </a:spcBef>
              <a:buFont typeface="Arial" panose="020B0604020202020204" pitchFamily="34" charset="0"/>
              <a:buChar char="•"/>
            </a:pPr>
            <a:r>
              <a:rPr lang="en-US">
                <a:cs typeface="Calibri"/>
              </a:rPr>
              <a:t>There is currently no simple mechanism for users to ask a question and have a system or model to search through a knowledge base and respond with an answer. </a:t>
            </a:r>
          </a:p>
          <a:p>
            <a:pPr marL="171450" indent="-171450">
              <a:lnSpc>
                <a:spcPct val="110000"/>
              </a:lnSpc>
              <a:spcBef>
                <a:spcPts val="1000"/>
              </a:spcBef>
              <a:buFont typeface="Arial" panose="020B0604020202020204" pitchFamily="34" charset="0"/>
              <a:buChar char="•"/>
            </a:pPr>
            <a:r>
              <a:rPr lang="en-US">
                <a:cs typeface="Calibri"/>
              </a:rPr>
              <a:t>Such a system would be useful for researchers to …. For example … </a:t>
            </a:r>
          </a:p>
          <a:p>
            <a:pPr marL="171450" indent="-171450">
              <a:lnSpc>
                <a:spcPct val="110000"/>
              </a:lnSpc>
              <a:spcBef>
                <a:spcPts val="1000"/>
              </a:spcBef>
              <a:buFont typeface="Arial" panose="020B0604020202020204" pitchFamily="34" charset="0"/>
              <a:buChar char="•"/>
            </a:pPr>
            <a:r>
              <a:rPr lang="en-US"/>
              <a:t>In the literature, ODQA is a fundamental NLP challenge trying to solve this problem; whereby systems consists of an IR component and MRC component to answer factoid questions </a:t>
            </a:r>
          </a:p>
          <a:p>
            <a:pPr marL="171450" indent="-171450">
              <a:lnSpc>
                <a:spcPct val="110000"/>
              </a:lnSpc>
              <a:spcBef>
                <a:spcPts val="1000"/>
              </a:spcBef>
              <a:buFont typeface="Arial" panose="020B0604020202020204" pitchFamily="34" charset="0"/>
              <a:buChar char="•"/>
            </a:pPr>
            <a:r>
              <a:rPr lang="en-US"/>
              <a:t>A new state of the art model called RAG follows this architecture</a:t>
            </a:r>
          </a:p>
          <a:p>
            <a:pPr marL="171450" indent="-171450">
              <a:lnSpc>
                <a:spcPct val="110000"/>
              </a:lnSpc>
              <a:spcBef>
                <a:spcPts val="1000"/>
              </a:spcBef>
              <a:buFont typeface="Arial" panose="020B0604020202020204" pitchFamily="34" charset="0"/>
              <a:buChar char="•"/>
            </a:pPr>
            <a:r>
              <a:rPr lang="en-US"/>
              <a:t>Our project will mainly focus on RAG and improvements to RAG. </a:t>
            </a:r>
          </a:p>
          <a:p>
            <a:pPr marL="0" indent="0">
              <a:lnSpc>
                <a:spcPct val="110000"/>
              </a:lnSpc>
              <a:spcBef>
                <a:spcPts val="1000"/>
              </a:spcBef>
              <a:buFont typeface="Arial,Sans-Serif"/>
              <a:buNone/>
            </a:pPr>
            <a:endParaRPr lang="en-US"/>
          </a:p>
          <a:p>
            <a:pPr marL="0" indent="0">
              <a:lnSpc>
                <a:spcPct val="110000"/>
              </a:lnSpc>
              <a:spcBef>
                <a:spcPts val="1000"/>
              </a:spcBef>
              <a:buFont typeface="Arial,Sans-Serif"/>
              <a:buNone/>
            </a:pPr>
            <a:endParaRPr lang="en-US"/>
          </a:p>
          <a:p>
            <a:pPr marL="0" indent="0">
              <a:lnSpc>
                <a:spcPct val="110000"/>
              </a:lnSpc>
              <a:spcBef>
                <a:spcPts val="1000"/>
              </a:spcBef>
              <a:buFont typeface="Arial,Sans-Serif"/>
              <a:buNone/>
            </a:pPr>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3</a:t>
            </a:fld>
            <a:endParaRPr lang="en-US"/>
          </a:p>
        </p:txBody>
      </p:sp>
    </p:spTree>
    <p:extLst>
      <p:ext uri="{BB962C8B-B14F-4D97-AF65-F5344CB8AC3E}">
        <p14:creationId xmlns:p14="http://schemas.microsoft.com/office/powerpoint/2010/main" val="3835040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ODQA is a type of system that is able to </a:t>
            </a:r>
            <a:r>
              <a:rPr lang="en-US" dirty="0"/>
              <a:t>answer factoid questions from a vast knowledge base, spanning several subject areas. </a:t>
            </a:r>
            <a:endParaRPr lang="en-NZ" dirty="0"/>
          </a:p>
          <a:p>
            <a:endParaRPr lang="en-NZ" dirty="0"/>
          </a:p>
          <a:p>
            <a:r>
              <a:rPr lang="en-NZ" dirty="0"/>
              <a:t>There is two different forms of open-domain question-answering (1) open book (2) closed book </a:t>
            </a:r>
          </a:p>
          <a:p>
            <a:endParaRPr lang="en-NZ" dirty="0"/>
          </a:p>
          <a:p>
            <a:r>
              <a:rPr lang="en-NZ" dirty="0"/>
              <a:t>Open book is when questions are answered using the help of information retrieved from an external source. </a:t>
            </a:r>
          </a:p>
          <a:p>
            <a:r>
              <a:rPr lang="en-NZ" dirty="0"/>
              <a:t>Therefore, open book models usually contain: </a:t>
            </a:r>
          </a:p>
          <a:p>
            <a:pPr marL="685800" lvl="1" indent="-228600">
              <a:buAutoNum type="arabicParenBoth"/>
            </a:pPr>
            <a:r>
              <a:rPr lang="en-NZ" dirty="0"/>
              <a:t>IR component for retrieving relevant documents to answer the question </a:t>
            </a:r>
          </a:p>
          <a:p>
            <a:pPr marL="685800" lvl="1" indent="-228600">
              <a:buAutoNum type="arabicParenBoth"/>
            </a:pPr>
            <a:r>
              <a:rPr lang="en-NZ" dirty="0"/>
              <a:t>MRC component for interpreting the documents to produce an answer </a:t>
            </a:r>
          </a:p>
          <a:p>
            <a:r>
              <a:rPr lang="en-NZ" dirty="0"/>
              <a:t>Furthermore, these models can either be extractive or generative, that is, the answer is either extracted from a set of passages or generated by the model itself. </a:t>
            </a:r>
          </a:p>
          <a:p>
            <a:endParaRPr lang="en-NZ" dirty="0"/>
          </a:p>
          <a:p>
            <a:pPr marL="0" indent="0">
              <a:buFont typeface="Arial" panose="020B0604020202020204" pitchFamily="34" charset="0"/>
              <a:buNone/>
            </a:pPr>
            <a:r>
              <a:rPr lang="en-NZ" dirty="0"/>
              <a:t>Closed book is when no information from an external source is used.</a:t>
            </a:r>
          </a:p>
          <a:p>
            <a:pPr marL="171450" indent="-171450">
              <a:buFont typeface="Arial" panose="020B0604020202020204" pitchFamily="34" charset="0"/>
              <a:buChar char="•"/>
            </a:pPr>
            <a:r>
              <a:rPr lang="en-NZ" dirty="0"/>
              <a:t>Given a question, the model will be able to generate an answer directly, using the knowledge base contained within the model.</a:t>
            </a:r>
          </a:p>
          <a:p>
            <a:pPr marL="171450" indent="-171450">
              <a:buFont typeface="Arial" panose="020B0604020202020204" pitchFamily="34" charset="0"/>
              <a:buChar char="•"/>
            </a:pPr>
            <a:r>
              <a:rPr lang="en-NZ" dirty="0"/>
              <a:t>Usually closed book models stores the training data directly within its parameters/weights </a:t>
            </a:r>
          </a:p>
          <a:p>
            <a:pPr marL="171450" indent="-171450">
              <a:buFont typeface="Arial" panose="020B0604020202020204" pitchFamily="34" charset="0"/>
              <a:buChar char="•"/>
            </a:pPr>
            <a:endParaRPr lang="en-NZ" dirty="0"/>
          </a:p>
          <a:p>
            <a:pPr marL="0" indent="0">
              <a:buFont typeface="Arial" panose="020B0604020202020204" pitchFamily="34" charset="0"/>
              <a:buNone/>
            </a:pPr>
            <a:r>
              <a:rPr lang="en-NZ" dirty="0"/>
              <a:t>Our project mainly focused on open book QA where we would retrieve documents from an external knowledge base to answer the question</a:t>
            </a:r>
          </a:p>
          <a:p>
            <a:pPr marL="171450" indent="-171450">
              <a:buFont typeface="Arial" panose="020B0604020202020204" pitchFamily="34" charset="0"/>
              <a:buChar char="•"/>
            </a:pPr>
            <a:r>
              <a:rPr lang="en-NZ" dirty="0"/>
              <a:t>Our main focus is on the RAG model </a:t>
            </a:r>
          </a:p>
        </p:txBody>
      </p:sp>
      <p:sp>
        <p:nvSpPr>
          <p:cNvPr id="4" name="Slide Number Placeholder 3"/>
          <p:cNvSpPr>
            <a:spLocks noGrp="1"/>
          </p:cNvSpPr>
          <p:nvPr>
            <p:ph type="sldNum" sz="quarter" idx="5"/>
          </p:nvPr>
        </p:nvSpPr>
        <p:spPr/>
        <p:txBody>
          <a:bodyPr/>
          <a:lstStyle/>
          <a:p>
            <a:fld id="{C30E6F85-6220-421D-9203-84F526C4C605}" type="slidenum">
              <a:rPr lang="en-US" smtClean="0"/>
              <a:t>5</a:t>
            </a:fld>
            <a:endParaRPr lang="en-US"/>
          </a:p>
        </p:txBody>
      </p:sp>
    </p:spTree>
    <p:extLst>
      <p:ext uri="{BB962C8B-B14F-4D97-AF65-F5344CB8AC3E}">
        <p14:creationId xmlns:p14="http://schemas.microsoft.com/office/powerpoint/2010/main" val="375744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Arial" panose="020B0604020202020204" pitchFamily="34" charset="0"/>
              <a:buChar char="•"/>
            </a:pPr>
            <a:r>
              <a:rPr lang="en-US" sz="1200" dirty="0"/>
              <a:t>RAG is novel end-2-end, it differs from prior ODQA systems as both the IR and MRC components are trained jointly (end-2-end). Prior models train each component independently </a:t>
            </a:r>
          </a:p>
          <a:p>
            <a:pPr marL="171450" indent="-171450" fontAlgn="base">
              <a:buFont typeface="Arial" panose="020B0604020202020204" pitchFamily="34" charset="0"/>
              <a:buChar char="•"/>
            </a:pPr>
            <a:r>
              <a:rPr lang="en-US" sz="1200" dirty="0"/>
              <a:t>RAG uses DPR as the information retrieval (IR) component </a:t>
            </a:r>
          </a:p>
          <a:p>
            <a:pPr marL="171450" indent="-171450" fontAlgn="base">
              <a:buFont typeface="Arial" panose="020B0604020202020204" pitchFamily="34" charset="0"/>
              <a:buChar char="•"/>
            </a:pPr>
            <a:r>
              <a:rPr lang="en-US" sz="1200" dirty="0"/>
              <a:t>RAG uses a seq-2-seq BART generator as the machine reading comprehension (MRC) component </a:t>
            </a:r>
          </a:p>
          <a:p>
            <a:pPr marL="171450" indent="-171450" fontAlgn="base">
              <a:buFont typeface="Arial" panose="020B0604020202020204" pitchFamily="34" charset="0"/>
              <a:buChar char="•"/>
            </a:pPr>
            <a:r>
              <a:rPr lang="en-US" sz="1200" dirty="0"/>
              <a:t>Outperforms current models, establishing a new state-of-the-art performance for knowledge-intensive NLP tasks such question-answering</a:t>
            </a:r>
          </a:p>
          <a:p>
            <a:pPr fontAlgn="base"/>
            <a:endParaRPr lang="en-US" sz="1200" dirty="0"/>
          </a:p>
          <a:p>
            <a:pPr fontAlgn="base"/>
            <a:endParaRPr lang="en-US" sz="1200" dirty="0"/>
          </a:p>
        </p:txBody>
      </p:sp>
      <p:sp>
        <p:nvSpPr>
          <p:cNvPr id="4" name="Slide Number Placeholder 3"/>
          <p:cNvSpPr>
            <a:spLocks noGrp="1"/>
          </p:cNvSpPr>
          <p:nvPr>
            <p:ph type="sldNum" sz="quarter" idx="5"/>
          </p:nvPr>
        </p:nvSpPr>
        <p:spPr/>
        <p:txBody>
          <a:bodyPr/>
          <a:lstStyle/>
          <a:p>
            <a:fld id="{C30E6F85-6220-421D-9203-84F526C4C605}" type="slidenum">
              <a:rPr lang="en-US" smtClean="0"/>
              <a:t>6</a:t>
            </a:fld>
            <a:endParaRPr lang="en-US"/>
          </a:p>
        </p:txBody>
      </p:sp>
    </p:spTree>
    <p:extLst>
      <p:ext uri="{BB962C8B-B14F-4D97-AF65-F5344CB8AC3E}">
        <p14:creationId xmlns:p14="http://schemas.microsoft.com/office/powerpoint/2010/main" val="2364974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How does RAG work? It first takes in a question, for example, “When did the first mammal appear on Earth?”. </a:t>
            </a:r>
          </a:p>
          <a:p>
            <a:pPr marL="171450" indent="-171450">
              <a:buFont typeface="Arial" panose="020B0604020202020204" pitchFamily="34" charset="0"/>
              <a:buChar char="•"/>
            </a:pPr>
            <a:r>
              <a:rPr lang="en-US"/>
              <a:t>RAG takes this question and passes it into the DPR, which then searches through the knowledge base for documents that relate. </a:t>
            </a:r>
          </a:p>
          <a:p>
            <a:pPr marL="171450" indent="-171450">
              <a:buFont typeface="Arial" panose="020B0604020202020204" pitchFamily="34" charset="0"/>
              <a:buChar char="•"/>
            </a:pPr>
            <a:r>
              <a:rPr lang="en-US"/>
              <a:t>The documents are ranked based on a similarity score, and the top-k documents are passed to the BART generator. </a:t>
            </a:r>
          </a:p>
          <a:p>
            <a:pPr marL="171450" indent="-171450">
              <a:buFont typeface="Arial" panose="020B0604020202020204" pitchFamily="34" charset="0"/>
              <a:buChar char="•"/>
            </a:pPr>
            <a:r>
              <a:rPr lang="en-US"/>
              <a:t>The BART model then uses these documents to generate an answer.</a:t>
            </a:r>
          </a:p>
          <a:p>
            <a:pPr marL="285750" indent="-285750">
              <a:buFont typeface="Arial" panose="020B0604020202020204" pitchFamily="34" charset="0"/>
              <a:buChar char="•"/>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7</a:t>
            </a:fld>
            <a:endParaRPr lang="en-US"/>
          </a:p>
        </p:txBody>
      </p:sp>
    </p:spTree>
    <p:extLst>
      <p:ext uri="{BB962C8B-B14F-4D97-AF65-F5344CB8AC3E}">
        <p14:creationId xmlns:p14="http://schemas.microsoft.com/office/powerpoint/2010/main" val="3766090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RAG’s main feature enables the ability to use </a:t>
            </a:r>
          </a:p>
          <a:p>
            <a:pPr marL="228600" indent="-228600">
              <a:buFont typeface="+mj-lt"/>
              <a:buAutoNum type="arabicPeriod"/>
            </a:pPr>
            <a:r>
              <a:rPr lang="en-US" dirty="0"/>
              <a:t>Pre-trained knowledge, present within the parameters, such an understanding of language/semantics (we call this the parametric memory)</a:t>
            </a:r>
          </a:p>
          <a:p>
            <a:pPr marL="228600" indent="-228600">
              <a:buFont typeface="+mj-lt"/>
              <a:buAutoNum type="arabicPeriod"/>
            </a:pPr>
            <a:r>
              <a:rPr lang="en-US" dirty="0"/>
              <a:t>Knowledge found in an external knowledge base, which can be readily changed on the fly allowing researchers and engineers to manage what RAG knows without spending time or computing power retraining the entire model (we call this the non-parametric memory) </a:t>
            </a:r>
          </a:p>
          <a:p>
            <a:pPr marL="228600" indent="-228600">
              <a:buFont typeface="+mj-lt"/>
              <a:buAutoNum type="arabicPeriod"/>
            </a:pPr>
            <a:r>
              <a:rPr lang="en-US" dirty="0"/>
              <a:t>RAG has desirable features such as interpretability and minimal hallucination, because the we can see the retrieved passages, and the model generates an answer from only the retrieved passages to minimize hallucination </a:t>
            </a:r>
          </a:p>
          <a:p>
            <a:endParaRPr lang="en-NZ" dirty="0"/>
          </a:p>
        </p:txBody>
      </p:sp>
      <p:sp>
        <p:nvSpPr>
          <p:cNvPr id="4" name="Slide Number Placeholder 3"/>
          <p:cNvSpPr>
            <a:spLocks noGrp="1"/>
          </p:cNvSpPr>
          <p:nvPr>
            <p:ph type="sldNum" sz="quarter" idx="5"/>
          </p:nvPr>
        </p:nvSpPr>
        <p:spPr/>
        <p:txBody>
          <a:bodyPr/>
          <a:lstStyle/>
          <a:p>
            <a:fld id="{C30E6F85-6220-421D-9203-84F526C4C605}" type="slidenum">
              <a:rPr lang="en-US" smtClean="0"/>
              <a:t>8</a:t>
            </a:fld>
            <a:endParaRPr lang="en-US"/>
          </a:p>
        </p:txBody>
      </p:sp>
    </p:spTree>
    <p:extLst>
      <p:ext uri="{BB962C8B-B14F-4D97-AF65-F5344CB8AC3E}">
        <p14:creationId xmlns:p14="http://schemas.microsoft.com/office/powerpoint/2010/main" val="3921355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of the original paper justified that fine-tuning the whole system end-2-end is too computationally expensive and not easily achievable (P. Lewis, Perez, et al., 2020).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RAG was originally designed to be fine-tuned in a partial end-2-end manner since only the input encoder and output generator is trained end-2-end, while the DPR’s weights are frozen and trained independently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a related piece of work by </a:t>
            </a:r>
            <a:r>
              <a:rPr lang="en-US" dirty="0" err="1"/>
              <a:t>Siriwardhana</a:t>
            </a:r>
            <a:r>
              <a:rPr lang="en-US" dirty="0"/>
              <a:t> et al. showed that fine-tuning the overall RAG architecture (all three components including the DPR) in a complete end-2-end manner, intelligently, resulted in considerable improvements (</a:t>
            </a:r>
            <a:r>
              <a:rPr lang="en-US" dirty="0" err="1"/>
              <a:t>Siriwardhana</a:t>
            </a:r>
            <a:r>
              <a:rPr lang="en-US" dirty="0"/>
              <a:t> et al., 2021) (Figure 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these findings, our research aims to develop novel data-centric techniques, rather than architectural modifications (as this has already been achieved by </a:t>
            </a:r>
            <a:r>
              <a:rPr lang="en-US" dirty="0" err="1"/>
              <a:t>Siriwardhana</a:t>
            </a:r>
            <a:r>
              <a:rPr lang="en-US" dirty="0"/>
              <a:t> et 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 table shows that for top5 retrieval, RAG full increase in EM score from 10% to 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NZ" b="1" dirty="0"/>
          </a:p>
        </p:txBody>
      </p:sp>
      <p:sp>
        <p:nvSpPr>
          <p:cNvPr id="4" name="Slide Number Placeholder 3"/>
          <p:cNvSpPr>
            <a:spLocks noGrp="1"/>
          </p:cNvSpPr>
          <p:nvPr>
            <p:ph type="sldNum" sz="quarter" idx="5"/>
          </p:nvPr>
        </p:nvSpPr>
        <p:spPr/>
        <p:txBody>
          <a:bodyPr/>
          <a:lstStyle/>
          <a:p>
            <a:fld id="{C30E6F85-6220-421D-9203-84F526C4C605}" type="slidenum">
              <a:rPr lang="en-US" smtClean="0"/>
              <a:t>9</a:t>
            </a:fld>
            <a:endParaRPr lang="en-US"/>
          </a:p>
        </p:txBody>
      </p:sp>
    </p:spTree>
    <p:extLst>
      <p:ext uri="{BB962C8B-B14F-4D97-AF65-F5344CB8AC3E}">
        <p14:creationId xmlns:p14="http://schemas.microsoft.com/office/powerpoint/2010/main" val="1138311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Lack of annotated data available for training RAG</a:t>
            </a:r>
          </a:p>
          <a:p>
            <a:pPr marL="171450" lvl="0" indent="-171450">
              <a:buFont typeface="Arial" panose="020B0604020202020204" pitchFamily="34" charset="0"/>
              <a:buChar char="•"/>
            </a:pPr>
            <a:r>
              <a:rPr lang="en-US" dirty="0"/>
              <a:t>Ambiguous QA pairs for training RAG</a:t>
            </a:r>
          </a:p>
          <a:p>
            <a:pPr marL="628650" lvl="1" indent="-171450">
              <a:buFont typeface="Arial" panose="020B0604020202020204" pitchFamily="34" charset="0"/>
              <a:buChar char="•"/>
            </a:pPr>
            <a:r>
              <a:rPr lang="en-US" dirty="0"/>
              <a:t>Give example: What is the purpose of this study? Given this question, hard to find relevant documents/passages to answer question </a:t>
            </a:r>
          </a:p>
          <a:p>
            <a:pPr marL="171450" lvl="0" indent="-171450">
              <a:buFont typeface="Arial" panose="020B0604020202020204" pitchFamily="34" charset="0"/>
              <a:buChar char="•"/>
            </a:pPr>
            <a:r>
              <a:rPr lang="en-US" dirty="0"/>
              <a:t>Architectural modifications already explored </a:t>
            </a:r>
          </a:p>
          <a:p>
            <a:pPr marL="171450" lvl="0" indent="-171450">
              <a:buFont typeface="Arial" panose="020B0604020202020204" pitchFamily="34" charset="0"/>
              <a:buChar char="•"/>
            </a:pPr>
            <a:r>
              <a:rPr lang="en-US" dirty="0"/>
              <a:t>Therefore, our research aims to develop novel data-centric techniques to improve RAG</a:t>
            </a:r>
          </a:p>
          <a:p>
            <a:endParaRPr lang="en-NZ" dirty="0"/>
          </a:p>
        </p:txBody>
      </p:sp>
      <p:sp>
        <p:nvSpPr>
          <p:cNvPr id="4" name="Slide Number Placeholder 3"/>
          <p:cNvSpPr>
            <a:spLocks noGrp="1"/>
          </p:cNvSpPr>
          <p:nvPr>
            <p:ph type="sldNum" sz="quarter" idx="5"/>
          </p:nvPr>
        </p:nvSpPr>
        <p:spPr/>
        <p:txBody>
          <a:bodyPr/>
          <a:lstStyle/>
          <a:p>
            <a:fld id="{C30E6F85-6220-421D-9203-84F526C4C605}" type="slidenum">
              <a:rPr lang="en-US" smtClean="0"/>
              <a:t>11</a:t>
            </a:fld>
            <a:endParaRPr lang="en-US"/>
          </a:p>
        </p:txBody>
      </p:sp>
    </p:spTree>
    <p:extLst>
      <p:ext uri="{BB962C8B-B14F-4D97-AF65-F5344CB8AC3E}">
        <p14:creationId xmlns:p14="http://schemas.microsoft.com/office/powerpoint/2010/main" val="224779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a:t>Click icon to add picture</a:t>
            </a:r>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a:t>Click icon to add picture</a:t>
            </a:r>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US"/>
              <a:t>Monday, February 1, 20XX</a:t>
            </a:r>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US"/>
              <a:t>Monday, February 1, 20XX</a:t>
            </a:r>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US"/>
              <a:t>Monday, February 1, 20XX</a:t>
            </a:r>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a:t>Sample Footer Text</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2F23DF24-8E9A-4AD0-93DF-A82A41666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B799020-4ABD-4E8C-8F34-FD42A314F70C}"/>
              </a:ext>
            </a:extLst>
          </p:cNvPr>
          <p:cNvSpPr>
            <a:spLocks noGrp="1"/>
          </p:cNvSpPr>
          <p:nvPr>
            <p:ph type="ctrTitle"/>
          </p:nvPr>
        </p:nvSpPr>
        <p:spPr>
          <a:xfrm>
            <a:off x="6633768" y="3968153"/>
            <a:ext cx="4978735" cy="1995326"/>
          </a:xfrm>
        </p:spPr>
        <p:txBody>
          <a:bodyPr vert="horz" lIns="0" tIns="0" rIns="0" bIns="0" rtlCol="0" anchor="b">
            <a:normAutofit/>
          </a:bodyPr>
          <a:lstStyle/>
          <a:p>
            <a:pPr algn="r"/>
            <a:r>
              <a:rPr lang="en-US" sz="4800" spc="750">
                <a:solidFill>
                  <a:schemeClr val="tx1"/>
                </a:solidFill>
              </a:rPr>
              <a:t>Synthetic data</a:t>
            </a:r>
          </a:p>
        </p:txBody>
      </p:sp>
      <p:sp>
        <p:nvSpPr>
          <p:cNvPr id="16" name="Rectangle 15">
            <a:extLst>
              <a:ext uri="{FF2B5EF4-FFF2-40B4-BE49-F238E27FC236}">
                <a16:creationId xmlns:a16="http://schemas.microsoft.com/office/drawing/2014/main" id="{E728B9D0-05A6-4333-BB22-46585AA77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6096000" cy="6858000"/>
          </a:xfrm>
          <a:prstGeom prst="rect">
            <a:avLst/>
          </a:prstGeom>
          <a:gradFill>
            <a:gsLst>
              <a:gs pos="8000">
                <a:schemeClr val="accent6"/>
              </a:gs>
              <a:gs pos="100000">
                <a:schemeClr val="accent5">
                  <a:alpha val="89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BACE5B-B094-444A-A9B3-E31F591F3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7416"/>
            <a:ext cx="4038600" cy="6840156"/>
          </a:xfrm>
          <a:prstGeom prst="rect">
            <a:avLst/>
          </a:prstGeom>
          <a:gradFill>
            <a:gsLst>
              <a:gs pos="22000">
                <a:schemeClr val="accent5">
                  <a:lumMod val="60000"/>
                  <a:lumOff val="40000"/>
                  <a:alpha val="0"/>
                </a:schemeClr>
              </a:gs>
              <a:gs pos="99000">
                <a:schemeClr val="accent2">
                  <a:alpha val="92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F8B47F9-648C-4086-8D7A-EA234E2EE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604" y="614984"/>
            <a:ext cx="6812404" cy="5638799"/>
          </a:xfrm>
          <a:prstGeom prst="rect">
            <a:avLst/>
          </a:prstGeom>
          <a:gradFill>
            <a:gsLst>
              <a:gs pos="2000">
                <a:schemeClr val="accent5">
                  <a:alpha val="19000"/>
                </a:schemeClr>
              </a:gs>
              <a:gs pos="100000">
                <a:schemeClr val="accent4">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844505-07B5-4F60-8809-3CA2D031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652110" y="716188"/>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6548528" y="2177143"/>
            <a:ext cx="5073272" cy="1480457"/>
          </a:xfrm>
        </p:spPr>
        <p:txBody>
          <a:bodyPr vert="horz" lIns="0" tIns="0" rIns="0" bIns="0" rtlCol="0" anchor="b">
            <a:normAutofit/>
          </a:bodyPr>
          <a:lstStyle/>
          <a:p>
            <a:pPr marL="0" indent="0" algn="r">
              <a:lnSpc>
                <a:spcPct val="150000"/>
              </a:lnSpc>
            </a:pPr>
            <a:r>
              <a:rPr lang="en-US" sz="1200" b="1" cap="all" spc="600">
                <a:solidFill>
                  <a:schemeClr val="tx1"/>
                </a:solidFill>
              </a:rPr>
              <a:t>Andrew Wang, Jaime Wu</a:t>
            </a:r>
          </a:p>
        </p:txBody>
      </p:sp>
      <p:pic>
        <p:nvPicPr>
          <p:cNvPr id="1030" name="Picture 6" descr="Hugging Face · GitHub">
            <a:extLst>
              <a:ext uri="{FF2B5EF4-FFF2-40B4-BE49-F238E27FC236}">
                <a16:creationId xmlns:a16="http://schemas.microsoft.com/office/drawing/2014/main" id="{67466E45-5546-4EB9-BB2A-A012EFB43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7927" y="354991"/>
            <a:ext cx="16668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descr="A calendar on top of a flat yellow surface">
            <a:extLst>
              <a:ext uri="{FF2B5EF4-FFF2-40B4-BE49-F238E27FC236}">
                <a16:creationId xmlns:a16="http://schemas.microsoft.com/office/drawing/2014/main" id="{2B7B8DB9-95F8-4B09-8FE6-A727468305DD}"/>
              </a:ext>
            </a:extLst>
          </p:cNvPr>
          <p:cNvPicPr>
            <a:picLocks noGrp="1" noChangeAspect="1"/>
          </p:cNvPicPr>
          <p:nvPr>
            <p:ph type="pic" sz="quarter" idx="13"/>
          </p:nvPr>
        </p:nvPicPr>
        <p:blipFill rotWithShape="1">
          <a:blip r:embed="rId2"/>
          <a:srcRect t="7756" b="7756"/>
          <a:stretch/>
        </p:blipFill>
        <p:spPr>
          <a:xfrm>
            <a:off x="6625" y="10"/>
            <a:ext cx="12192000" cy="6875809"/>
          </a:xfrm>
          <a:prstGeom prst="rect">
            <a:avLst/>
          </a:prstGeom>
        </p:spPr>
      </p:pic>
      <p:sp>
        <p:nvSpPr>
          <p:cNvPr id="36" name="Rectangle 35">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32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6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334370" y="2950387"/>
            <a:ext cx="3245409" cy="3531403"/>
          </a:xfrm>
        </p:spPr>
        <p:txBody>
          <a:bodyPr vert="horz" lIns="0" tIns="0" rIns="0" bIns="0" rtlCol="0" anchor="t">
            <a:normAutofit/>
          </a:bodyPr>
          <a:lstStyle/>
          <a:p>
            <a:pPr algn="r"/>
            <a:r>
              <a:rPr lang="en-US" sz="3000" spc="750"/>
              <a:t>Project scope</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642026" y="525970"/>
            <a:ext cx="2937753" cy="1600225"/>
          </a:xfrm>
        </p:spPr>
        <p:txBody>
          <a:bodyPr vert="horz" lIns="0" tIns="0" rIns="0" bIns="0" rtlCol="0" anchor="b">
            <a:normAutofit/>
          </a:bodyPr>
          <a:lstStyle/>
          <a:p>
            <a:pPr marL="0" indent="0" algn="r">
              <a:lnSpc>
                <a:spcPct val="150000"/>
              </a:lnSpc>
            </a:pPr>
            <a:r>
              <a:rPr lang="en-US" sz="1200" b="1" cap="all" spc="600"/>
              <a:t> </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10</a:t>
            </a:fld>
            <a:endParaRPr lang="en-US">
              <a:solidFill>
                <a:schemeClr val="bg1"/>
              </a:solidFill>
            </a:endParaRPr>
          </a:p>
        </p:txBody>
      </p:sp>
    </p:spTree>
    <p:extLst>
      <p:ext uri="{BB962C8B-B14F-4D97-AF65-F5344CB8AC3E}">
        <p14:creationId xmlns:p14="http://schemas.microsoft.com/office/powerpoint/2010/main" val="3463067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6">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8">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0">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2">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4">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6">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5D937CC-6CDE-463F-9A8E-92711544CDAB}"/>
              </a:ext>
            </a:extLst>
          </p:cNvPr>
          <p:cNvSpPr txBox="1">
            <a:spLocks/>
          </p:cNvSpPr>
          <p:nvPr/>
        </p:nvSpPr>
        <p:spPr>
          <a:xfrm>
            <a:off x="1157084" y="374427"/>
            <a:ext cx="10374517" cy="971512"/>
          </a:xfrm>
          <a:prstGeom prst="rect">
            <a:avLst/>
          </a:prstGeom>
        </p:spPr>
        <p:txBody>
          <a:bodyPr vert="horz" lIns="0" tIns="0" rIns="0" bIns="0" rtlCol="0" anchor="ctr">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lnSpc>
                <a:spcPct val="90000"/>
              </a:lnSpc>
              <a:spcAft>
                <a:spcPts val="600"/>
              </a:spcAft>
            </a:pPr>
            <a:r>
              <a:rPr lang="en-US" sz="3200" dirty="0">
                <a:solidFill>
                  <a:schemeClr val="bg1"/>
                </a:solidFill>
              </a:rPr>
              <a:t>issues &amp; areas of research</a:t>
            </a:r>
          </a:p>
        </p:txBody>
      </p:sp>
      <p:sp>
        <p:nvSpPr>
          <p:cNvPr id="4" name="Slide Number Placeholder 3">
            <a:extLst>
              <a:ext uri="{FF2B5EF4-FFF2-40B4-BE49-F238E27FC236}">
                <a16:creationId xmlns:a16="http://schemas.microsoft.com/office/drawing/2014/main" id="{90F72C08-4A80-448C-BCEB-E43320318B8B}"/>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11</a:t>
            </a:fld>
            <a:endParaRPr lang="en-US">
              <a:solidFill>
                <a:schemeClr val="tx1"/>
              </a:solidFill>
            </a:endParaRPr>
          </a:p>
        </p:txBody>
      </p:sp>
      <p:graphicFrame>
        <p:nvGraphicFramePr>
          <p:cNvPr id="32" name="TextBox 5">
            <a:extLst>
              <a:ext uri="{FF2B5EF4-FFF2-40B4-BE49-F238E27FC236}">
                <a16:creationId xmlns:a16="http://schemas.microsoft.com/office/drawing/2014/main" id="{41282AA4-0B3B-4A76-9633-78E985D0EF6C}"/>
              </a:ext>
            </a:extLst>
          </p:cNvPr>
          <p:cNvGraphicFramePr/>
          <p:nvPr>
            <p:extLst>
              <p:ext uri="{D42A27DB-BD31-4B8C-83A1-F6EECF244321}">
                <p14:modId xmlns:p14="http://schemas.microsoft.com/office/powerpoint/2010/main" val="2211613668"/>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9084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Project scope</a:t>
            </a:r>
          </a:p>
        </p:txBody>
      </p:sp>
      <p:sp>
        <p:nvSpPr>
          <p:cNvPr id="5" name="Slide Number Placeholder 4">
            <a:extLst>
              <a:ext uri="{FF2B5EF4-FFF2-40B4-BE49-F238E27FC236}">
                <a16:creationId xmlns:a16="http://schemas.microsoft.com/office/drawing/2014/main" id="{B7AE1B71-4F09-43CB-815A-9B020C22A7F4}"/>
              </a:ext>
            </a:extLst>
          </p:cNvPr>
          <p:cNvSpPr>
            <a:spLocks noGrp="1"/>
          </p:cNvSpPr>
          <p:nvPr>
            <p:ph type="sldNum" sz="quarter" idx="12"/>
          </p:nvPr>
        </p:nvSpPr>
        <p:spPr>
          <a:xfrm>
            <a:off x="11667744" y="6409944"/>
            <a:ext cx="438912" cy="448056"/>
          </a:xfrm>
        </p:spPr>
        <p:txBody>
          <a:bodyPr>
            <a:normAutofit/>
          </a:bodyPr>
          <a:lstStyle/>
          <a:p>
            <a:pPr>
              <a:spcAft>
                <a:spcPts val="600"/>
              </a:spcAft>
            </a:pPr>
            <a:fld id="{C01389E6-C847-4AD0-B56D-D205B2EAB1EE}" type="slidenum">
              <a:rPr lang="en-US">
                <a:solidFill>
                  <a:schemeClr val="tx1"/>
                </a:solidFill>
              </a:rPr>
              <a:pPr>
                <a:spcAft>
                  <a:spcPts val="600"/>
                </a:spcAft>
              </a:pPr>
              <a:t>12</a:t>
            </a:fld>
            <a:endParaRPr lang="en-US">
              <a:solidFill>
                <a:schemeClr val="tx1"/>
              </a:solidFill>
            </a:endParaRPr>
          </a:p>
        </p:txBody>
      </p:sp>
      <p:graphicFrame>
        <p:nvGraphicFramePr>
          <p:cNvPr id="7" name="Content Placeholder 6" descr="Timeline Smart Art">
            <a:extLst>
              <a:ext uri="{FF2B5EF4-FFF2-40B4-BE49-F238E27FC236}">
                <a16:creationId xmlns:a16="http://schemas.microsoft.com/office/drawing/2014/main" id="{7F19F4C0-09A9-4052-8CA4-4CE1AF00A359}"/>
              </a:ext>
            </a:extLst>
          </p:cNvPr>
          <p:cNvGraphicFramePr>
            <a:graphicFrameLocks noGrp="1"/>
          </p:cNvGraphicFramePr>
          <p:nvPr>
            <p:ph idx="1"/>
            <p:extLst>
              <p:ext uri="{D42A27DB-BD31-4B8C-83A1-F6EECF244321}">
                <p14:modId xmlns:p14="http://schemas.microsoft.com/office/powerpoint/2010/main" val="3051615105"/>
              </p:ext>
            </p:extLst>
          </p:nvPr>
        </p:nvGraphicFramePr>
        <p:xfrm>
          <a:off x="579475" y="2505242"/>
          <a:ext cx="5266133" cy="418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Content Placeholder 6" descr="Timeline Smart Art">
            <a:extLst>
              <a:ext uri="{FF2B5EF4-FFF2-40B4-BE49-F238E27FC236}">
                <a16:creationId xmlns:a16="http://schemas.microsoft.com/office/drawing/2014/main" id="{7A3FD886-65F1-49F4-B27C-CE792260BDBA}"/>
              </a:ext>
            </a:extLst>
          </p:cNvPr>
          <p:cNvGraphicFramePr>
            <a:graphicFrameLocks/>
          </p:cNvGraphicFramePr>
          <p:nvPr>
            <p:extLst>
              <p:ext uri="{D42A27DB-BD31-4B8C-83A1-F6EECF244321}">
                <p14:modId xmlns:p14="http://schemas.microsoft.com/office/powerpoint/2010/main" val="441795586"/>
              </p:ext>
            </p:extLst>
          </p:nvPr>
        </p:nvGraphicFramePr>
        <p:xfrm>
          <a:off x="6385737" y="2505242"/>
          <a:ext cx="5266133" cy="41892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99BB388B-802A-4BC1-89A8-68B7E6B810DC}"/>
              </a:ext>
            </a:extLst>
          </p:cNvPr>
          <p:cNvSpPr txBox="1"/>
          <p:nvPr/>
        </p:nvSpPr>
        <p:spPr>
          <a:xfrm>
            <a:off x="538484" y="2271229"/>
            <a:ext cx="5266133" cy="461665"/>
          </a:xfrm>
          <a:prstGeom prst="rect">
            <a:avLst/>
          </a:prstGeom>
          <a:noFill/>
        </p:spPr>
        <p:txBody>
          <a:bodyPr wrap="square" rtlCol="0">
            <a:spAutoFit/>
          </a:bodyPr>
          <a:lstStyle/>
          <a:p>
            <a:pPr algn="ctr"/>
            <a:r>
              <a:rPr lang="en-NZ" sz="2400" b="1" dirty="0">
                <a:latin typeface="+mj-lt"/>
              </a:rPr>
              <a:t>Direct Contributions</a:t>
            </a:r>
          </a:p>
        </p:txBody>
      </p:sp>
      <p:sp>
        <p:nvSpPr>
          <p:cNvPr id="14" name="TextBox 13">
            <a:extLst>
              <a:ext uri="{FF2B5EF4-FFF2-40B4-BE49-F238E27FC236}">
                <a16:creationId xmlns:a16="http://schemas.microsoft.com/office/drawing/2014/main" id="{27355299-6AFB-49C8-A485-C28D56B5D0C3}"/>
              </a:ext>
            </a:extLst>
          </p:cNvPr>
          <p:cNvSpPr txBox="1"/>
          <p:nvPr/>
        </p:nvSpPr>
        <p:spPr>
          <a:xfrm>
            <a:off x="6365242" y="2274409"/>
            <a:ext cx="5266133" cy="461665"/>
          </a:xfrm>
          <a:prstGeom prst="rect">
            <a:avLst/>
          </a:prstGeom>
          <a:noFill/>
        </p:spPr>
        <p:txBody>
          <a:bodyPr wrap="square" rtlCol="0">
            <a:spAutoFit/>
          </a:bodyPr>
          <a:lstStyle/>
          <a:p>
            <a:pPr algn="ctr"/>
            <a:r>
              <a:rPr lang="en-NZ" sz="2400" b="1" dirty="0">
                <a:latin typeface="+mj-lt"/>
              </a:rPr>
              <a:t>Indirect Contributions</a:t>
            </a:r>
          </a:p>
        </p:txBody>
      </p:sp>
    </p:spTree>
    <p:extLst>
      <p:ext uri="{BB962C8B-B14F-4D97-AF65-F5344CB8AC3E}">
        <p14:creationId xmlns:p14="http://schemas.microsoft.com/office/powerpoint/2010/main" val="459694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1">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3">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5">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7">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9">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1">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AB3E3-3BF4-4B57-B668-9608DEB62D67}"/>
              </a:ext>
            </a:extLst>
          </p:cNvPr>
          <p:cNvSpPr>
            <a:spLocks noGrp="1"/>
          </p:cNvSpPr>
          <p:nvPr>
            <p:ph type="title"/>
          </p:nvPr>
        </p:nvSpPr>
        <p:spPr>
          <a:xfrm>
            <a:off x="1157084" y="374427"/>
            <a:ext cx="10374517" cy="971512"/>
          </a:xfrm>
        </p:spPr>
        <p:txBody>
          <a:bodyPr anchor="ctr">
            <a:normAutofit/>
          </a:bodyPr>
          <a:lstStyle/>
          <a:p>
            <a:r>
              <a:rPr lang="en-US" sz="3200" dirty="0">
                <a:solidFill>
                  <a:schemeClr val="bg1"/>
                </a:solidFill>
              </a:rPr>
              <a:t>Main Hypotheses</a:t>
            </a:r>
          </a:p>
        </p:txBody>
      </p:sp>
      <p:sp>
        <p:nvSpPr>
          <p:cNvPr id="6" name="Slide Number Placeholder 5">
            <a:extLst>
              <a:ext uri="{FF2B5EF4-FFF2-40B4-BE49-F238E27FC236}">
                <a16:creationId xmlns:a16="http://schemas.microsoft.com/office/drawing/2014/main" id="{8F806BFD-79CC-4441-985B-856793E0B09A}"/>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a:solidFill>
                  <a:schemeClr val="tx1"/>
                </a:solidFill>
              </a:rPr>
              <a:pPr>
                <a:spcAft>
                  <a:spcPts val="600"/>
                </a:spcAft>
              </a:pPr>
              <a:t>13</a:t>
            </a:fld>
            <a:endParaRPr lang="en-US">
              <a:solidFill>
                <a:schemeClr val="tx1"/>
              </a:solidFill>
            </a:endParaRPr>
          </a:p>
        </p:txBody>
      </p:sp>
      <p:graphicFrame>
        <p:nvGraphicFramePr>
          <p:cNvPr id="37" name="Content Placeholder 3">
            <a:extLst>
              <a:ext uri="{FF2B5EF4-FFF2-40B4-BE49-F238E27FC236}">
                <a16:creationId xmlns:a16="http://schemas.microsoft.com/office/drawing/2014/main" id="{1A2BC6F4-C246-495C-BAFC-B6BF9517E7CF}"/>
              </a:ext>
            </a:extLst>
          </p:cNvPr>
          <p:cNvGraphicFramePr>
            <a:graphicFrameLocks noGrp="1"/>
          </p:cNvGraphicFramePr>
          <p:nvPr>
            <p:ph idx="1"/>
            <p:extLst>
              <p:ext uri="{D42A27DB-BD31-4B8C-83A1-F6EECF244321}">
                <p14:modId xmlns:p14="http://schemas.microsoft.com/office/powerpoint/2010/main" val="2082308953"/>
              </p:ext>
            </p:extLst>
          </p:nvPr>
        </p:nvGraphicFramePr>
        <p:xfrm>
          <a:off x="579485" y="2132895"/>
          <a:ext cx="11033029" cy="418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2677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9" descr="Microscope slide">
            <a:extLst>
              <a:ext uri="{FF2B5EF4-FFF2-40B4-BE49-F238E27FC236}">
                <a16:creationId xmlns:a16="http://schemas.microsoft.com/office/drawing/2014/main" id="{007B6382-3ADC-4FDC-9FC5-AC0AE81F13FC}"/>
              </a:ext>
            </a:extLst>
          </p:cNvPr>
          <p:cNvPicPr>
            <a:picLocks noGrp="1" noChangeAspect="1"/>
          </p:cNvPicPr>
          <p:nvPr>
            <p:ph type="pic" sz="quarter" idx="13"/>
          </p:nvPr>
        </p:nvPicPr>
        <p:blipFill rotWithShape="1">
          <a:blip r:embed="rId3"/>
          <a:srcRect r="20783"/>
          <a:stretch/>
        </p:blipFill>
        <p:spPr>
          <a:xfrm>
            <a:off x="4038599" y="10"/>
            <a:ext cx="8160026" cy="6875809"/>
          </a:xfrm>
          <a:prstGeom prst="rect">
            <a:avLst/>
          </a:prstGeom>
        </p:spPr>
      </p:pic>
      <p:sp>
        <p:nvSpPr>
          <p:cNvPr id="29" name="Freeform: Shape 2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463825" y="2950387"/>
            <a:ext cx="3077044" cy="3531403"/>
          </a:xfrm>
        </p:spPr>
        <p:txBody>
          <a:bodyPr vert="horz" lIns="0" tIns="0" rIns="0" bIns="0" rtlCol="0" anchor="t">
            <a:normAutofit/>
          </a:bodyPr>
          <a:lstStyle/>
          <a:p>
            <a:pPr algn="r"/>
            <a:r>
              <a:rPr lang="en-NZ" sz="2000" dirty="0"/>
              <a:t>Methodology</a:t>
            </a:r>
            <a:endParaRPr lang="en-US" sz="2000" spc="750" dirty="0"/>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14</a:t>
            </a:fld>
            <a:endParaRPr lang="en-US">
              <a:solidFill>
                <a:schemeClr val="bg1"/>
              </a:solidFill>
            </a:endParaRPr>
          </a:p>
        </p:txBody>
      </p:sp>
      <p:sp>
        <p:nvSpPr>
          <p:cNvPr id="22" name="Subtitle 2">
            <a:extLst>
              <a:ext uri="{FF2B5EF4-FFF2-40B4-BE49-F238E27FC236}">
                <a16:creationId xmlns:a16="http://schemas.microsoft.com/office/drawing/2014/main" id="{D6BE6A4D-B550-4138-BFA9-13D052BBA01A}"/>
              </a:ext>
            </a:extLst>
          </p:cNvPr>
          <p:cNvSpPr txBox="1">
            <a:spLocks/>
          </p:cNvSpPr>
          <p:nvPr/>
        </p:nvSpPr>
        <p:spPr>
          <a:xfrm>
            <a:off x="529574" y="3616861"/>
            <a:ext cx="3011295" cy="1597145"/>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1800" dirty="0"/>
              <a:t>Indirect Contributions</a:t>
            </a:r>
          </a:p>
          <a:p>
            <a:pPr marL="285750">
              <a:spcAft>
                <a:spcPts val="600"/>
              </a:spcAft>
              <a:buFont typeface="Arial" panose="020B0604020202020204" pitchFamily="34" charset="0"/>
              <a:buChar char="•"/>
            </a:pPr>
            <a:r>
              <a:rPr lang="en-US" sz="1800" dirty="0"/>
              <a:t>RAG Pipeline</a:t>
            </a:r>
          </a:p>
          <a:p>
            <a:pPr marL="285750">
              <a:spcAft>
                <a:spcPts val="600"/>
              </a:spcAft>
              <a:buFont typeface="Arial" panose="020B0604020202020204" pitchFamily="34" charset="0"/>
              <a:buChar char="•"/>
            </a:pPr>
            <a:r>
              <a:rPr lang="en-US" sz="1800" dirty="0"/>
              <a:t>Dense Vector Round Trip Consistency</a:t>
            </a:r>
          </a:p>
          <a:p>
            <a:endParaRPr lang="en-NZ" sz="1800" dirty="0"/>
          </a:p>
        </p:txBody>
      </p:sp>
    </p:spTree>
    <p:extLst>
      <p:ext uri="{BB962C8B-B14F-4D97-AF65-F5344CB8AC3E}">
        <p14:creationId xmlns:p14="http://schemas.microsoft.com/office/powerpoint/2010/main" val="167228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41E3-F1D7-4212-A91D-2B5658E7B7B6}"/>
              </a:ext>
            </a:extLst>
          </p:cNvPr>
          <p:cNvSpPr>
            <a:spLocks noGrp="1"/>
          </p:cNvSpPr>
          <p:nvPr>
            <p:ph type="title"/>
          </p:nvPr>
        </p:nvSpPr>
        <p:spPr>
          <a:xfrm>
            <a:off x="1371600" y="795528"/>
            <a:ext cx="10241280" cy="597843"/>
          </a:xfrm>
        </p:spPr>
        <p:txBody>
          <a:bodyPr/>
          <a:lstStyle/>
          <a:p>
            <a:r>
              <a:rPr lang="en-NZ" dirty="0"/>
              <a:t>Rag pipelines</a:t>
            </a:r>
          </a:p>
        </p:txBody>
      </p:sp>
      <p:sp>
        <p:nvSpPr>
          <p:cNvPr id="4" name="Text Placeholder 3">
            <a:extLst>
              <a:ext uri="{FF2B5EF4-FFF2-40B4-BE49-F238E27FC236}">
                <a16:creationId xmlns:a16="http://schemas.microsoft.com/office/drawing/2014/main" id="{EFF50867-E1A6-4F17-8A80-7DAC071C5C6C}"/>
              </a:ext>
            </a:extLst>
          </p:cNvPr>
          <p:cNvSpPr>
            <a:spLocks noGrp="1"/>
          </p:cNvSpPr>
          <p:nvPr>
            <p:ph type="body" idx="1"/>
          </p:nvPr>
        </p:nvSpPr>
        <p:spPr>
          <a:xfrm>
            <a:off x="1371600" y="1393806"/>
            <a:ext cx="4841076" cy="823912"/>
          </a:xfrm>
        </p:spPr>
        <p:txBody>
          <a:bodyPr/>
          <a:lstStyle/>
          <a:p>
            <a:r>
              <a:rPr lang="en-NZ" dirty="0"/>
              <a:t>1. Original RAG </a:t>
            </a:r>
          </a:p>
        </p:txBody>
      </p:sp>
      <p:sp>
        <p:nvSpPr>
          <p:cNvPr id="6" name="Text Placeholder 5">
            <a:extLst>
              <a:ext uri="{FF2B5EF4-FFF2-40B4-BE49-F238E27FC236}">
                <a16:creationId xmlns:a16="http://schemas.microsoft.com/office/drawing/2014/main" id="{97EC29A4-1E04-4907-84FC-160AF6621A6D}"/>
              </a:ext>
            </a:extLst>
          </p:cNvPr>
          <p:cNvSpPr>
            <a:spLocks noGrp="1"/>
          </p:cNvSpPr>
          <p:nvPr>
            <p:ph type="body" sz="quarter" idx="3"/>
          </p:nvPr>
        </p:nvSpPr>
        <p:spPr>
          <a:xfrm>
            <a:off x="6766560" y="1393371"/>
            <a:ext cx="4846320" cy="823912"/>
          </a:xfrm>
        </p:spPr>
        <p:txBody>
          <a:bodyPr/>
          <a:lstStyle/>
          <a:p>
            <a:r>
              <a:rPr lang="en-NZ" dirty="0"/>
              <a:t>2. RAG Full End-2-End </a:t>
            </a:r>
          </a:p>
        </p:txBody>
      </p:sp>
      <p:sp>
        <p:nvSpPr>
          <p:cNvPr id="9" name="Slide Number Placeholder 8">
            <a:extLst>
              <a:ext uri="{FF2B5EF4-FFF2-40B4-BE49-F238E27FC236}">
                <a16:creationId xmlns:a16="http://schemas.microsoft.com/office/drawing/2014/main" id="{C522FF4E-04A2-416D-90E9-5E6AF1E15869}"/>
              </a:ext>
            </a:extLst>
          </p:cNvPr>
          <p:cNvSpPr>
            <a:spLocks noGrp="1"/>
          </p:cNvSpPr>
          <p:nvPr>
            <p:ph type="sldNum" sz="quarter" idx="12"/>
          </p:nvPr>
        </p:nvSpPr>
        <p:spPr/>
        <p:txBody>
          <a:bodyPr/>
          <a:lstStyle/>
          <a:p>
            <a:fld id="{C01389E6-C847-4AD0-B56D-D205B2EAB1EE}" type="slidenum">
              <a:rPr lang="en-US" smtClean="0"/>
              <a:t>15</a:t>
            </a:fld>
            <a:endParaRPr lang="en-US"/>
          </a:p>
        </p:txBody>
      </p:sp>
      <p:sp>
        <p:nvSpPr>
          <p:cNvPr id="15" name="TextBox 14">
            <a:extLst>
              <a:ext uri="{FF2B5EF4-FFF2-40B4-BE49-F238E27FC236}">
                <a16:creationId xmlns:a16="http://schemas.microsoft.com/office/drawing/2014/main" id="{5FC84925-5641-439F-8F2E-C0132FAD1F12}"/>
              </a:ext>
            </a:extLst>
          </p:cNvPr>
          <p:cNvSpPr txBox="1"/>
          <p:nvPr/>
        </p:nvSpPr>
        <p:spPr>
          <a:xfrm>
            <a:off x="1371600" y="2411868"/>
            <a:ext cx="4841076" cy="3416320"/>
          </a:xfrm>
          <a:prstGeom prst="rect">
            <a:avLst/>
          </a:prstGeom>
          <a:noFill/>
        </p:spPr>
        <p:txBody>
          <a:bodyPr wrap="square">
            <a:spAutoFit/>
          </a:bodyPr>
          <a:lstStyle/>
          <a:p>
            <a:pPr marL="285750" indent="-285750" fontAlgn="base">
              <a:buFont typeface="Arial" panose="020B0604020202020204" pitchFamily="34" charset="0"/>
              <a:buChar char="•"/>
            </a:pPr>
            <a:r>
              <a:rPr lang="en-US" sz="1800" dirty="0"/>
              <a:t>We implemented a pipeline for the original RAG model, consisting of:</a:t>
            </a:r>
          </a:p>
          <a:p>
            <a:pPr marL="285750" indent="-285750" fontAlgn="base">
              <a:buFont typeface="Arial" panose="020B0604020202020204" pitchFamily="34" charset="0"/>
              <a:buChar char="•"/>
            </a:pPr>
            <a:endParaRPr lang="en-US" sz="1800" dirty="0"/>
          </a:p>
          <a:p>
            <a:pPr marL="800100" lvl="1" indent="-342900" fontAlgn="base">
              <a:buFont typeface="+mj-lt"/>
              <a:buAutoNum type="arabicPeriod"/>
            </a:pPr>
            <a:r>
              <a:rPr lang="en-US" sz="1800" dirty="0"/>
              <a:t>Data preparation (Convert data into DPR training format)</a:t>
            </a:r>
          </a:p>
          <a:p>
            <a:pPr marL="800100" lvl="1" indent="-342900" fontAlgn="base">
              <a:buFont typeface="+mj-lt"/>
              <a:buAutoNum type="arabicPeriod"/>
            </a:pPr>
            <a:r>
              <a:rPr lang="en-US" dirty="0"/>
              <a:t>M</a:t>
            </a:r>
            <a:r>
              <a:rPr lang="en-US" sz="1800" dirty="0"/>
              <a:t>odel fine-tuning/training (DPR + BART using Haystack) </a:t>
            </a:r>
          </a:p>
          <a:p>
            <a:pPr marL="800100" lvl="1" indent="-342900" fontAlgn="base">
              <a:buFont typeface="+mj-lt"/>
              <a:buAutoNum type="arabicPeriod"/>
            </a:pPr>
            <a:r>
              <a:rPr lang="en-US" dirty="0"/>
              <a:t>M</a:t>
            </a:r>
            <a:r>
              <a:rPr lang="en-US" sz="1800" dirty="0"/>
              <a:t>odel evaluation (COVID-QA data set)</a:t>
            </a:r>
          </a:p>
          <a:p>
            <a:pPr lvl="1" fontAlgn="base"/>
            <a:endParaRPr lang="en-US" sz="1800" dirty="0"/>
          </a:p>
          <a:p>
            <a:pPr marL="342900" indent="-342900" fontAlgn="base">
              <a:buFont typeface="Arial" panose="020B0604020202020204" pitchFamily="34" charset="0"/>
              <a:buChar char="•"/>
            </a:pPr>
            <a:r>
              <a:rPr lang="en-NZ" sz="1800" dirty="0"/>
              <a:t>Benchmark pipeline for verification </a:t>
            </a:r>
            <a:endParaRPr lang="en-NZ" dirty="0"/>
          </a:p>
          <a:p>
            <a:pPr lvl="1" fontAlgn="base"/>
            <a:endParaRPr lang="en-US" sz="1800" dirty="0"/>
          </a:p>
        </p:txBody>
      </p:sp>
      <p:sp>
        <p:nvSpPr>
          <p:cNvPr id="18" name="TextBox 17">
            <a:extLst>
              <a:ext uri="{FF2B5EF4-FFF2-40B4-BE49-F238E27FC236}">
                <a16:creationId xmlns:a16="http://schemas.microsoft.com/office/drawing/2014/main" id="{8765B7F0-930F-499E-9094-23166135FC5E}"/>
              </a:ext>
            </a:extLst>
          </p:cNvPr>
          <p:cNvSpPr txBox="1"/>
          <p:nvPr/>
        </p:nvSpPr>
        <p:spPr>
          <a:xfrm>
            <a:off x="6492240" y="2411868"/>
            <a:ext cx="4841076" cy="3416320"/>
          </a:xfrm>
          <a:prstGeom prst="rect">
            <a:avLst/>
          </a:prstGeom>
          <a:noFill/>
        </p:spPr>
        <p:txBody>
          <a:bodyPr wrap="square">
            <a:spAutoFit/>
          </a:bodyPr>
          <a:lstStyle/>
          <a:p>
            <a:pPr marL="285750" indent="-285750">
              <a:buFont typeface="Arial" panose="020B0604020202020204" pitchFamily="34" charset="0"/>
              <a:buChar char="•"/>
            </a:pPr>
            <a:r>
              <a:rPr lang="en-US" dirty="0"/>
              <a:t>Pipeline was implemented by </a:t>
            </a:r>
            <a:r>
              <a:rPr lang="en-US" dirty="0" err="1"/>
              <a:t>Siriwardhana</a:t>
            </a:r>
            <a:r>
              <a:rPr lang="en-US" dirty="0"/>
              <a:t> et al. (PhD supervisor)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Siriwardhana</a:t>
            </a:r>
            <a:r>
              <a:rPr lang="en-US" dirty="0"/>
              <a:t> et al. conducted the model training and evaluation as this requires access to </a:t>
            </a:r>
            <a:r>
              <a:rPr lang="en-US" dirty="0" err="1"/>
              <a:t>AHLab’s</a:t>
            </a:r>
            <a:r>
              <a:rPr lang="en-US" dirty="0"/>
              <a:t> VM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pipeline will be the final source of our research 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consistency, results are reconciled between pipelines</a:t>
            </a:r>
          </a:p>
        </p:txBody>
      </p:sp>
    </p:spTree>
    <p:extLst>
      <p:ext uri="{BB962C8B-B14F-4D97-AF65-F5344CB8AC3E}">
        <p14:creationId xmlns:p14="http://schemas.microsoft.com/office/powerpoint/2010/main" val="1301092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7344076" y="337924"/>
            <a:ext cx="4456496" cy="1120762"/>
          </a:xfrm>
        </p:spPr>
        <p:txBody>
          <a:bodyPr vert="horz" lIns="0" tIns="0" rIns="0" bIns="0" rtlCol="0" anchor="b">
            <a:normAutofit/>
          </a:bodyPr>
          <a:lstStyle/>
          <a:p>
            <a:pPr algn="ctr"/>
            <a:r>
              <a:rPr lang="en-US" sz="2400" dirty="0"/>
              <a:t>Dense Vector Round trip consistency</a:t>
            </a:r>
          </a:p>
        </p:txBody>
      </p:sp>
      <p:pic>
        <p:nvPicPr>
          <p:cNvPr id="6146" name="Picture 2">
            <a:extLst>
              <a:ext uri="{FF2B5EF4-FFF2-40B4-BE49-F238E27FC236}">
                <a16:creationId xmlns:a16="http://schemas.microsoft.com/office/drawing/2014/main" id="{4793E7D5-5716-4490-94AA-9AD3ECE8B6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7126"/>
          <a:stretch/>
        </p:blipFill>
        <p:spPr bwMode="auto">
          <a:xfrm>
            <a:off x="20" y="431"/>
            <a:ext cx="6987921" cy="640831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8BA7DF5-0D60-4A7E-ADA0-055736BA9EDD}"/>
              </a:ext>
            </a:extLst>
          </p:cNvPr>
          <p:cNvSpPr>
            <a:spLocks noGrp="1"/>
          </p:cNvSpPr>
          <p:nvPr>
            <p:ph type="ftr" sz="quarter" idx="11"/>
          </p:nvPr>
        </p:nvSpPr>
        <p:spPr>
          <a:xfrm>
            <a:off x="5702066" y="226590"/>
            <a:ext cx="1285875" cy="222668"/>
          </a:xfrm>
          <a:effectLst/>
        </p:spPr>
        <p:txBody>
          <a:bodyPr vert="horz" lIns="91440" tIns="45720" rIns="91440" bIns="45720" rtlCol="0" anchor="ctr">
            <a:normAutofit/>
          </a:bodyPr>
          <a:lstStyle/>
          <a:p>
            <a:pPr>
              <a:spcAft>
                <a:spcPts val="600"/>
              </a:spcAft>
            </a:pPr>
            <a:r>
              <a:rPr lang="en-US" b="1" kern="1200">
                <a:solidFill>
                  <a:srgbClr val="FFFFFF"/>
                </a:solidFill>
                <a:latin typeface="+mj-lt"/>
                <a:ea typeface="+mn-ea"/>
                <a:cs typeface="+mn-cs"/>
              </a:rPr>
              <a:t>Sample Code Snippet</a:t>
            </a:r>
          </a:p>
        </p:txBody>
      </p:sp>
      <p:sp>
        <p:nvSpPr>
          <p:cNvPr id="12" name="Content Placeholder 9">
            <a:extLst>
              <a:ext uri="{FF2B5EF4-FFF2-40B4-BE49-F238E27FC236}">
                <a16:creationId xmlns:a16="http://schemas.microsoft.com/office/drawing/2014/main" id="{3409ED0E-9926-40B0-A277-F74950D82D63}"/>
              </a:ext>
            </a:extLst>
          </p:cNvPr>
          <p:cNvSpPr txBox="1">
            <a:spLocks/>
          </p:cNvSpPr>
          <p:nvPr/>
        </p:nvSpPr>
        <p:spPr>
          <a:xfrm>
            <a:off x="7671334" y="2085171"/>
            <a:ext cx="3801979" cy="3428124"/>
          </a:xfrm>
          <a:prstGeom prst="rect">
            <a:avLst/>
          </a:prstGeom>
        </p:spPr>
        <p:txBody>
          <a:bodyPr vert="horz" lIns="0" tIns="0" rIns="0" bIns="0" rtlCol="0">
            <a:normAutofit lnSpcReduction="10000"/>
          </a:bodyPr>
          <a:lstStyle>
            <a:lvl1pPr marL="283464" indent="-283464"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83464" indent="-283464"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283464" indent="-283464"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fontAlgn="base"/>
            <a:r>
              <a:rPr lang="en-US" dirty="0"/>
              <a:t>Round-trip consistency filters synthetic QA pairs</a:t>
            </a:r>
          </a:p>
          <a:p>
            <a:pPr indent="-228600" fontAlgn="base"/>
            <a:r>
              <a:rPr lang="en-US" dirty="0"/>
              <a:t>The method employs a fact checking approach </a:t>
            </a:r>
          </a:p>
          <a:p>
            <a:pPr indent="-228600" fontAlgn="base"/>
            <a:r>
              <a:rPr lang="en-US" dirty="0"/>
              <a:t>We used dense vector embeddings instead of exact matching </a:t>
            </a:r>
          </a:p>
          <a:p>
            <a:pPr indent="-228600" fontAlgn="base"/>
            <a:r>
              <a:rPr lang="en-US" dirty="0"/>
              <a:t>Improved quality of filtered data</a:t>
            </a:r>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16</a:t>
            </a:fld>
            <a:endParaRPr lang="en-US">
              <a:solidFill>
                <a:schemeClr val="bg1"/>
              </a:solidFill>
            </a:endParaRPr>
          </a:p>
        </p:txBody>
      </p:sp>
    </p:spTree>
    <p:extLst>
      <p:ext uri="{BB962C8B-B14F-4D97-AF65-F5344CB8AC3E}">
        <p14:creationId xmlns:p14="http://schemas.microsoft.com/office/powerpoint/2010/main" val="2911224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9" descr="Microscope slide">
            <a:extLst>
              <a:ext uri="{FF2B5EF4-FFF2-40B4-BE49-F238E27FC236}">
                <a16:creationId xmlns:a16="http://schemas.microsoft.com/office/drawing/2014/main" id="{007B6382-3ADC-4FDC-9FC5-AC0AE81F13FC}"/>
              </a:ext>
            </a:extLst>
          </p:cNvPr>
          <p:cNvPicPr>
            <a:picLocks noGrp="1" noChangeAspect="1"/>
          </p:cNvPicPr>
          <p:nvPr>
            <p:ph type="pic" sz="quarter" idx="13"/>
          </p:nvPr>
        </p:nvPicPr>
        <p:blipFill rotWithShape="1">
          <a:blip r:embed="rId3"/>
          <a:srcRect r="20783"/>
          <a:stretch/>
        </p:blipFill>
        <p:spPr>
          <a:xfrm>
            <a:off x="4038599" y="10"/>
            <a:ext cx="8160026" cy="6875809"/>
          </a:xfrm>
          <a:prstGeom prst="rect">
            <a:avLst/>
          </a:prstGeom>
        </p:spPr>
      </p:pic>
      <p:sp>
        <p:nvSpPr>
          <p:cNvPr id="29" name="Freeform: Shape 2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463825" y="2950387"/>
            <a:ext cx="3077044" cy="3531403"/>
          </a:xfrm>
        </p:spPr>
        <p:txBody>
          <a:bodyPr vert="horz" lIns="0" tIns="0" rIns="0" bIns="0" rtlCol="0" anchor="t">
            <a:normAutofit/>
          </a:bodyPr>
          <a:lstStyle/>
          <a:p>
            <a:pPr algn="r"/>
            <a:r>
              <a:rPr lang="en-NZ" sz="2000" dirty="0"/>
              <a:t>Methodology</a:t>
            </a:r>
            <a:endParaRPr lang="en-US" sz="2000" spc="750" dirty="0"/>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642026" y="525970"/>
            <a:ext cx="2937753" cy="1600225"/>
          </a:xfrm>
        </p:spPr>
        <p:txBody>
          <a:bodyPr vert="horz" lIns="0" tIns="0" rIns="0" bIns="0" rtlCol="0" anchor="b">
            <a:normAutofit/>
          </a:bodyPr>
          <a:lstStyle/>
          <a:p>
            <a:pPr marL="0" indent="0" algn="r">
              <a:lnSpc>
                <a:spcPct val="150000"/>
              </a:lnSpc>
            </a:pPr>
            <a:r>
              <a:rPr lang="en-US" sz="1200" b="1" cap="all" spc="600"/>
              <a:t> </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17</a:t>
            </a:fld>
            <a:endParaRPr lang="en-US">
              <a:solidFill>
                <a:schemeClr val="bg1"/>
              </a:solidFill>
            </a:endParaRPr>
          </a:p>
        </p:txBody>
      </p:sp>
      <p:sp>
        <p:nvSpPr>
          <p:cNvPr id="22" name="Subtitle 2">
            <a:extLst>
              <a:ext uri="{FF2B5EF4-FFF2-40B4-BE49-F238E27FC236}">
                <a16:creationId xmlns:a16="http://schemas.microsoft.com/office/drawing/2014/main" id="{D6BE6A4D-B550-4138-BFA9-13D052BBA01A}"/>
              </a:ext>
            </a:extLst>
          </p:cNvPr>
          <p:cNvSpPr txBox="1">
            <a:spLocks/>
          </p:cNvSpPr>
          <p:nvPr/>
        </p:nvSpPr>
        <p:spPr>
          <a:xfrm>
            <a:off x="529574" y="3616861"/>
            <a:ext cx="3011295" cy="1597145"/>
          </a:xfrm>
          <a:prstGeom prst="rect">
            <a:avLst/>
          </a:prstGeom>
        </p:spPr>
        <p:txBody>
          <a:bodyPr vert="horz" lIns="0" tIns="0" rIns="0" bIns="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dirty="0"/>
              <a:t>Direct Contributions </a:t>
            </a:r>
            <a:br>
              <a:rPr lang="en-NZ" dirty="0"/>
            </a:br>
            <a:r>
              <a:rPr lang="en-NZ" dirty="0"/>
              <a:t>(Synthetic Data) </a:t>
            </a:r>
          </a:p>
          <a:p>
            <a:pPr marL="285750">
              <a:spcAft>
                <a:spcPts val="600"/>
              </a:spcAft>
              <a:buFont typeface="Arial" panose="020B0604020202020204" pitchFamily="34" charset="0"/>
              <a:buChar char="•"/>
            </a:pPr>
            <a:r>
              <a:rPr lang="en-US" sz="2000" dirty="0"/>
              <a:t>Abstractive </a:t>
            </a:r>
            <a:r>
              <a:rPr lang="en-US" sz="2000" err="1"/>
              <a:t>summarisation</a:t>
            </a:r>
            <a:endParaRPr lang="en-US" sz="2000" dirty="0"/>
          </a:p>
          <a:p>
            <a:pPr marL="285750">
              <a:spcAft>
                <a:spcPts val="600"/>
              </a:spcAft>
              <a:buFont typeface="Arial" panose="020B0604020202020204" pitchFamily="34" charset="0"/>
              <a:buChar char="•"/>
            </a:pPr>
            <a:r>
              <a:rPr lang="en-US" dirty="0"/>
              <a:t>Question Enhancement</a:t>
            </a:r>
          </a:p>
          <a:p>
            <a:endParaRPr lang="en-NZ" dirty="0"/>
          </a:p>
        </p:txBody>
      </p:sp>
    </p:spTree>
    <p:extLst>
      <p:ext uri="{BB962C8B-B14F-4D97-AF65-F5344CB8AC3E}">
        <p14:creationId xmlns:p14="http://schemas.microsoft.com/office/powerpoint/2010/main" val="4289067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6429914" y="234029"/>
            <a:ext cx="5237830" cy="875323"/>
          </a:xfrm>
        </p:spPr>
        <p:txBody>
          <a:bodyPr vert="horz" lIns="0" tIns="0" rIns="0" bIns="0" rtlCol="0" anchor="b">
            <a:noAutofit/>
          </a:bodyPr>
          <a:lstStyle/>
          <a:p>
            <a:pPr algn="ctr"/>
            <a:r>
              <a:rPr lang="en-US" sz="2400" dirty="0"/>
              <a:t>abstractive </a:t>
            </a:r>
            <a:r>
              <a:rPr lang="en-US" sz="2400" dirty="0" err="1"/>
              <a:t>summarisation</a:t>
            </a:r>
            <a:endParaRPr lang="en-US" sz="2400" dirty="0"/>
          </a:p>
        </p:txBody>
      </p:sp>
      <p:sp>
        <p:nvSpPr>
          <p:cNvPr id="77" name="Rectangle 76">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18</a:t>
            </a:fld>
            <a:endParaRPr lang="en-US">
              <a:solidFill>
                <a:schemeClr val="bg1"/>
              </a:solidFill>
            </a:endParaRPr>
          </a:p>
        </p:txBody>
      </p:sp>
      <p:pic>
        <p:nvPicPr>
          <p:cNvPr id="11" name="Picture 10">
            <a:extLst>
              <a:ext uri="{FF2B5EF4-FFF2-40B4-BE49-F238E27FC236}">
                <a16:creationId xmlns:a16="http://schemas.microsoft.com/office/drawing/2014/main" id="{5537FB9F-48F6-40EB-94AC-CA3290117247}"/>
              </a:ext>
            </a:extLst>
          </p:cNvPr>
          <p:cNvPicPr>
            <a:picLocks noChangeAspect="1"/>
          </p:cNvPicPr>
          <p:nvPr/>
        </p:nvPicPr>
        <p:blipFill>
          <a:blip r:embed="rId3"/>
          <a:stretch>
            <a:fillRect/>
          </a:stretch>
        </p:blipFill>
        <p:spPr>
          <a:xfrm>
            <a:off x="-1" y="0"/>
            <a:ext cx="5906284" cy="6414351"/>
          </a:xfrm>
          <a:prstGeom prst="rect">
            <a:avLst/>
          </a:prstGeom>
        </p:spPr>
      </p:pic>
      <p:sp>
        <p:nvSpPr>
          <p:cNvPr id="2" name="Footer Placeholder 1">
            <a:extLst>
              <a:ext uri="{FF2B5EF4-FFF2-40B4-BE49-F238E27FC236}">
                <a16:creationId xmlns:a16="http://schemas.microsoft.com/office/drawing/2014/main" id="{18BA7DF5-0D60-4A7E-ADA0-055736BA9EDD}"/>
              </a:ext>
            </a:extLst>
          </p:cNvPr>
          <p:cNvSpPr>
            <a:spLocks noGrp="1"/>
          </p:cNvSpPr>
          <p:nvPr>
            <p:ph type="ftr" sz="quarter" idx="11"/>
          </p:nvPr>
        </p:nvSpPr>
        <p:spPr>
          <a:xfrm>
            <a:off x="4614466" y="6173947"/>
            <a:ext cx="1285875" cy="222668"/>
          </a:xfrm>
          <a:effectLst/>
        </p:spPr>
        <p:txBody>
          <a:bodyPr vert="horz" lIns="91440" tIns="45720" rIns="91440" bIns="45720" rtlCol="0" anchor="ctr">
            <a:normAutofit/>
          </a:bodyPr>
          <a:lstStyle/>
          <a:p>
            <a:pPr>
              <a:spcAft>
                <a:spcPts val="600"/>
              </a:spcAft>
            </a:pPr>
            <a:r>
              <a:rPr lang="en-US" b="1" kern="1200">
                <a:solidFill>
                  <a:srgbClr val="FFFFFF"/>
                </a:solidFill>
                <a:latin typeface="+mj-lt"/>
                <a:ea typeface="+mn-ea"/>
                <a:cs typeface="+mn-cs"/>
              </a:rPr>
              <a:t>Sample Code Snippet</a:t>
            </a:r>
          </a:p>
        </p:txBody>
      </p:sp>
      <p:sp>
        <p:nvSpPr>
          <p:cNvPr id="31" name="TextBox 30">
            <a:extLst>
              <a:ext uri="{FF2B5EF4-FFF2-40B4-BE49-F238E27FC236}">
                <a16:creationId xmlns:a16="http://schemas.microsoft.com/office/drawing/2014/main" id="{114DC154-CD6F-46B4-98F6-DCAF4AAC8667}"/>
              </a:ext>
            </a:extLst>
          </p:cNvPr>
          <p:cNvSpPr txBox="1"/>
          <p:nvPr/>
        </p:nvSpPr>
        <p:spPr>
          <a:xfrm>
            <a:off x="6470530" y="1631417"/>
            <a:ext cx="5197214" cy="4247317"/>
          </a:xfrm>
          <a:prstGeom prst="rect">
            <a:avLst/>
          </a:prstGeom>
          <a:noFill/>
        </p:spPr>
        <p:txBody>
          <a:bodyPr wrap="square">
            <a:spAutoFit/>
          </a:bodyPr>
          <a:lstStyle/>
          <a:p>
            <a:pPr marL="285750" indent="-285750">
              <a:buFont typeface="Arial" panose="020B0604020202020204" pitchFamily="34" charset="0"/>
              <a:buChar char="•"/>
            </a:pPr>
            <a:r>
              <a:rPr lang="en-US" dirty="0"/>
              <a:t>Extractive models are currently used to generate synthetic QA pairs</a:t>
            </a:r>
          </a:p>
          <a:p>
            <a:endParaRPr lang="en-US" dirty="0"/>
          </a:p>
          <a:p>
            <a:pPr marL="285750" indent="-285750">
              <a:buFont typeface="Arial" panose="020B0604020202020204" pitchFamily="34" charset="0"/>
              <a:buChar char="•"/>
            </a:pPr>
            <a:r>
              <a:rPr lang="en-US" dirty="0"/>
              <a:t>We take an abstractive </a:t>
            </a:r>
            <a:r>
              <a:rPr lang="en-US" err="1"/>
              <a:t>summarisation</a:t>
            </a:r>
            <a:r>
              <a:rPr lang="en-US"/>
              <a:t> </a:t>
            </a:r>
            <a:r>
              <a:rPr lang="en-US" dirty="0"/>
              <a:t>approach for less ambiguous QA pairs</a:t>
            </a:r>
          </a:p>
          <a:p>
            <a:pPr lvl="1"/>
            <a:endParaRPr lang="en-US" dirty="0"/>
          </a:p>
          <a:p>
            <a:pPr marL="285750" indent="-285750">
              <a:buFont typeface="Arial" panose="020B0604020202020204" pitchFamily="34" charset="0"/>
              <a:buChar char="•"/>
            </a:pPr>
            <a:r>
              <a:rPr lang="en-US" dirty="0"/>
              <a:t>Our algorithm can be </a:t>
            </a:r>
            <a:r>
              <a:rPr lang="en-US" dirty="0" err="1"/>
              <a:t>summarised</a:t>
            </a:r>
            <a:r>
              <a:rPr lang="en-US" dirty="0"/>
              <a:t> as follows:</a:t>
            </a:r>
          </a:p>
          <a:p>
            <a:pPr marL="800100" lvl="1" indent="-342900">
              <a:buFont typeface="+mj-lt"/>
              <a:buAutoNum type="arabicPeriod"/>
            </a:pPr>
            <a:r>
              <a:rPr lang="en-US" dirty="0"/>
              <a:t>Iterate through a list of passages </a:t>
            </a:r>
          </a:p>
          <a:p>
            <a:pPr marL="800100" lvl="1" indent="-342900">
              <a:buFont typeface="+mj-lt"/>
              <a:buAutoNum type="arabicPeriod"/>
            </a:pPr>
            <a:r>
              <a:rPr lang="en-US" dirty="0"/>
              <a:t>Generate answer using SCI-TLDR (</a:t>
            </a:r>
            <a:r>
              <a:rPr lang="en-US" err="1"/>
              <a:t>summarisation</a:t>
            </a:r>
            <a:r>
              <a:rPr lang="en-US" dirty="0"/>
              <a:t> instead of extraction)</a:t>
            </a:r>
          </a:p>
          <a:p>
            <a:pPr marL="800100" lvl="1" indent="-342900">
              <a:buFont typeface="+mj-lt"/>
              <a:buAutoNum type="arabicPeriod"/>
            </a:pPr>
            <a:r>
              <a:rPr lang="en-US" dirty="0"/>
              <a:t>Generate question using T5 model</a:t>
            </a:r>
          </a:p>
          <a:p>
            <a:pPr marL="800100" lvl="1" indent="-342900">
              <a:buFont typeface="+mj-lt"/>
              <a:buAutoNum type="arabicPeriod"/>
            </a:pPr>
            <a:r>
              <a:rPr lang="en-US" dirty="0"/>
              <a:t>Save synthetic QA pair</a:t>
            </a:r>
          </a:p>
          <a:p>
            <a:pPr lvl="1"/>
            <a:endParaRPr lang="en-US" dirty="0"/>
          </a:p>
          <a:p>
            <a:pPr marL="342900" indent="-342900">
              <a:buFont typeface="Arial" panose="020B0604020202020204" pitchFamily="34" charset="0"/>
              <a:buChar char="•"/>
            </a:pPr>
            <a:r>
              <a:rPr lang="en-US" dirty="0"/>
              <a:t>Our algorithm generate batches of QA pairs in parallel </a:t>
            </a:r>
          </a:p>
        </p:txBody>
      </p:sp>
    </p:spTree>
    <p:extLst>
      <p:ext uri="{BB962C8B-B14F-4D97-AF65-F5344CB8AC3E}">
        <p14:creationId xmlns:p14="http://schemas.microsoft.com/office/powerpoint/2010/main" val="62513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1360311" y="243622"/>
            <a:ext cx="10241280" cy="1234440"/>
          </a:xfrm>
        </p:spPr>
        <p:txBody>
          <a:bodyPr anchor="t">
            <a:normAutofit/>
          </a:bodyPr>
          <a:lstStyle/>
          <a:p>
            <a:r>
              <a:rPr lang="en-NZ" dirty="0"/>
              <a:t>examples</a:t>
            </a:r>
            <a:endParaRPr lang="en-US" dirty="0"/>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19</a:t>
            </a:fld>
            <a:endParaRPr lang="en-US"/>
          </a:p>
        </p:txBody>
      </p:sp>
      <p:graphicFrame>
        <p:nvGraphicFramePr>
          <p:cNvPr id="7" name="Table 6">
            <a:extLst>
              <a:ext uri="{FF2B5EF4-FFF2-40B4-BE49-F238E27FC236}">
                <a16:creationId xmlns:a16="http://schemas.microsoft.com/office/drawing/2014/main" id="{78AD75A9-2D42-4ED9-8361-E10F498EB1AF}"/>
              </a:ext>
            </a:extLst>
          </p:cNvPr>
          <p:cNvGraphicFramePr>
            <a:graphicFrameLocks noGrp="1"/>
          </p:cNvGraphicFramePr>
          <p:nvPr>
            <p:extLst>
              <p:ext uri="{D42A27DB-BD31-4B8C-83A1-F6EECF244321}">
                <p14:modId xmlns:p14="http://schemas.microsoft.com/office/powerpoint/2010/main" val="1720856388"/>
              </p:ext>
            </p:extLst>
          </p:nvPr>
        </p:nvGraphicFramePr>
        <p:xfrm>
          <a:off x="1360311" y="860842"/>
          <a:ext cx="9448800" cy="5352596"/>
        </p:xfrm>
        <a:graphic>
          <a:graphicData uri="http://schemas.openxmlformats.org/drawingml/2006/table">
            <a:tbl>
              <a:tblPr firstRow="1" firstCol="1" bandRow="1">
                <a:tableStyleId>{5C22544A-7EE6-4342-B048-85BDC9FD1C3A}</a:tableStyleId>
              </a:tblPr>
              <a:tblGrid>
                <a:gridCol w="2888761">
                  <a:extLst>
                    <a:ext uri="{9D8B030D-6E8A-4147-A177-3AD203B41FA5}">
                      <a16:colId xmlns:a16="http://schemas.microsoft.com/office/drawing/2014/main" val="1474128127"/>
                    </a:ext>
                  </a:extLst>
                </a:gridCol>
                <a:gridCol w="2537875">
                  <a:extLst>
                    <a:ext uri="{9D8B030D-6E8A-4147-A177-3AD203B41FA5}">
                      <a16:colId xmlns:a16="http://schemas.microsoft.com/office/drawing/2014/main" val="129902981"/>
                    </a:ext>
                  </a:extLst>
                </a:gridCol>
                <a:gridCol w="4022164">
                  <a:extLst>
                    <a:ext uri="{9D8B030D-6E8A-4147-A177-3AD203B41FA5}">
                      <a16:colId xmlns:a16="http://schemas.microsoft.com/office/drawing/2014/main" val="555495540"/>
                    </a:ext>
                  </a:extLst>
                </a:gridCol>
              </a:tblGrid>
              <a:tr h="501997">
                <a:tc>
                  <a:txBody>
                    <a:bodyPr/>
                    <a:lstStyle/>
                    <a:p>
                      <a:pPr algn="ctr">
                        <a:lnSpc>
                          <a:spcPct val="107000"/>
                        </a:lnSpc>
                        <a:spcAft>
                          <a:spcPts val="800"/>
                        </a:spcAft>
                      </a:pPr>
                      <a:r>
                        <a:rPr lang="en-NZ" sz="2000" dirty="0">
                          <a:solidFill>
                            <a:schemeClr val="tx1"/>
                          </a:solidFill>
                          <a:effectLst/>
                          <a:latin typeface="+mj-lt"/>
                        </a:rPr>
                        <a:t>Question</a:t>
                      </a:r>
                      <a:endParaRPr lang="en-NZ" sz="2000" dirty="0">
                        <a:solidFill>
                          <a:schemeClr val="tx1"/>
                        </a:solidFill>
                        <a:effectLst/>
                        <a:latin typeface="+mj-lt"/>
                        <a:ea typeface="Calibri" panose="020F0502020204030204" pitchFamily="34" charset="0"/>
                        <a:cs typeface="Times New Roman" panose="02020603050405020304" pitchFamily="18" charset="0"/>
                      </a:endParaRPr>
                    </a:p>
                  </a:txBody>
                  <a:tcPr marL="56207" marR="56207" marT="0" marB="0" anchor="ctr"/>
                </a:tc>
                <a:tc>
                  <a:txBody>
                    <a:bodyPr/>
                    <a:lstStyle/>
                    <a:p>
                      <a:pPr algn="ctr">
                        <a:lnSpc>
                          <a:spcPct val="107000"/>
                        </a:lnSpc>
                        <a:spcAft>
                          <a:spcPts val="800"/>
                        </a:spcAft>
                      </a:pPr>
                      <a:r>
                        <a:rPr lang="en-NZ" sz="2000" dirty="0">
                          <a:solidFill>
                            <a:schemeClr val="tx1"/>
                          </a:solidFill>
                          <a:effectLst/>
                          <a:latin typeface="+mj-lt"/>
                        </a:rPr>
                        <a:t>Answer</a:t>
                      </a:r>
                      <a:endParaRPr lang="en-NZ" sz="2000" dirty="0">
                        <a:solidFill>
                          <a:schemeClr val="tx1"/>
                        </a:solidFill>
                        <a:effectLst/>
                        <a:latin typeface="+mj-lt"/>
                        <a:ea typeface="Calibri" panose="020F0502020204030204" pitchFamily="34" charset="0"/>
                        <a:cs typeface="Times New Roman" panose="02020603050405020304" pitchFamily="18" charset="0"/>
                      </a:endParaRPr>
                    </a:p>
                  </a:txBody>
                  <a:tcPr marL="56207" marR="56207" marT="0" marB="0" anchor="ctr"/>
                </a:tc>
                <a:tc>
                  <a:txBody>
                    <a:bodyPr/>
                    <a:lstStyle/>
                    <a:p>
                      <a:pPr algn="ctr">
                        <a:lnSpc>
                          <a:spcPct val="107000"/>
                        </a:lnSpc>
                        <a:spcAft>
                          <a:spcPts val="800"/>
                        </a:spcAft>
                      </a:pPr>
                      <a:r>
                        <a:rPr lang="en-NZ" sz="2000" dirty="0">
                          <a:solidFill>
                            <a:schemeClr val="tx1"/>
                          </a:solidFill>
                          <a:effectLst/>
                          <a:latin typeface="+mj-lt"/>
                        </a:rPr>
                        <a:t>Context</a:t>
                      </a:r>
                      <a:endParaRPr lang="en-NZ" sz="2000" dirty="0">
                        <a:solidFill>
                          <a:schemeClr val="tx1"/>
                        </a:solidFill>
                        <a:effectLst/>
                        <a:latin typeface="+mj-lt"/>
                        <a:ea typeface="Calibri" panose="020F0502020204030204" pitchFamily="34" charset="0"/>
                        <a:cs typeface="Times New Roman" panose="02020603050405020304" pitchFamily="18" charset="0"/>
                      </a:endParaRPr>
                    </a:p>
                  </a:txBody>
                  <a:tcPr marL="56207" marR="56207" marT="0" marB="0" anchor="ctr"/>
                </a:tc>
                <a:extLst>
                  <a:ext uri="{0D108BD9-81ED-4DB2-BD59-A6C34878D82A}">
                    <a16:rowId xmlns:a16="http://schemas.microsoft.com/office/drawing/2014/main" val="116338914"/>
                  </a:ext>
                </a:extLst>
              </a:tr>
              <a:tr h="1587350">
                <a:tc>
                  <a:txBody>
                    <a:bodyPr/>
                    <a:lstStyle/>
                    <a:p>
                      <a:pPr>
                        <a:lnSpc>
                          <a:spcPct val="107000"/>
                        </a:lnSpc>
                        <a:spcAft>
                          <a:spcPts val="800"/>
                        </a:spcAft>
                      </a:pPr>
                      <a:r>
                        <a:rPr lang="en-NZ" sz="2000" b="0" dirty="0">
                          <a:solidFill>
                            <a:schemeClr val="tx1"/>
                          </a:solidFill>
                          <a:effectLst/>
                        </a:rPr>
                        <a:t>What is an example of a virus that initiates sg mRNA synthesis internally?</a:t>
                      </a:r>
                      <a:endParaRPr lang="en-NZ"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solidFill>
                      <a:srgbClr val="CFEDEA"/>
                    </a:solidFill>
                  </a:tcPr>
                </a:tc>
                <a:tc>
                  <a:txBody>
                    <a:bodyPr/>
                    <a:lstStyle/>
                    <a:p>
                      <a:pPr>
                        <a:lnSpc>
                          <a:spcPct val="107000"/>
                        </a:lnSpc>
                        <a:spcAft>
                          <a:spcPts val="800"/>
                        </a:spcAft>
                      </a:pPr>
                      <a:r>
                        <a:rPr lang="en-NZ" sz="2000" b="0" dirty="0">
                          <a:solidFill>
                            <a:schemeClr val="tx1"/>
                          </a:solidFill>
                          <a:effectLst/>
                        </a:rPr>
                        <a:t>brome mosaic virus…</a:t>
                      </a:r>
                      <a:endParaRPr lang="en-NZ"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tc>
                <a:tc>
                  <a:txBody>
                    <a:bodyPr/>
                    <a:lstStyle/>
                    <a:p>
                      <a:pPr>
                        <a:lnSpc>
                          <a:spcPct val="107000"/>
                        </a:lnSpc>
                        <a:spcAft>
                          <a:spcPts val="800"/>
                        </a:spcAft>
                      </a:pPr>
                      <a:r>
                        <a:rPr lang="en-NZ" sz="2000" b="0">
                          <a:solidFill>
                            <a:schemeClr val="tx1"/>
                          </a:solidFill>
                          <a:effectLst/>
                        </a:rPr>
                        <a:t>Some viruses, such as brome mosaic virus, initiate sg mRNA synthesis internally on the full-length minus strand RNA template…</a:t>
                      </a:r>
                      <a:endParaRPr lang="en-NZ"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tc>
                <a:extLst>
                  <a:ext uri="{0D108BD9-81ED-4DB2-BD59-A6C34878D82A}">
                    <a16:rowId xmlns:a16="http://schemas.microsoft.com/office/drawing/2014/main" val="34062897"/>
                  </a:ext>
                </a:extLst>
              </a:tr>
              <a:tr h="1830078">
                <a:tc>
                  <a:txBody>
                    <a:bodyPr/>
                    <a:lstStyle/>
                    <a:p>
                      <a:pPr>
                        <a:lnSpc>
                          <a:spcPct val="107000"/>
                        </a:lnSpc>
                        <a:spcAft>
                          <a:spcPts val="800"/>
                        </a:spcAft>
                      </a:pPr>
                      <a:r>
                        <a:rPr lang="en-NZ" sz="2000" b="0" dirty="0">
                          <a:solidFill>
                            <a:schemeClr val="tx1"/>
                          </a:solidFill>
                          <a:effectLst/>
                        </a:rPr>
                        <a:t>What is mycoplasma pneumoniae?</a:t>
                      </a:r>
                      <a:endParaRPr lang="en-NZ"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solidFill>
                      <a:srgbClr val="E9F6F5"/>
                    </a:solidFill>
                  </a:tcPr>
                </a:tc>
                <a:tc>
                  <a:txBody>
                    <a:bodyPr/>
                    <a:lstStyle/>
                    <a:p>
                      <a:pPr>
                        <a:lnSpc>
                          <a:spcPct val="107000"/>
                        </a:lnSpc>
                        <a:spcAft>
                          <a:spcPts val="800"/>
                        </a:spcAft>
                      </a:pPr>
                      <a:r>
                        <a:rPr lang="en-US" sz="2000" b="0">
                          <a:solidFill>
                            <a:schemeClr val="tx1"/>
                          </a:solidFill>
                          <a:effectLst/>
                        </a:rPr>
                        <a:t>Mycoplasma pneumoniae is one of the most frequent causes…</a:t>
                      </a:r>
                      <a:endParaRPr lang="en-NZ"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tc>
                <a:tc>
                  <a:txBody>
                    <a:bodyPr/>
                    <a:lstStyle/>
                    <a:p>
                      <a:pPr>
                        <a:lnSpc>
                          <a:spcPct val="107000"/>
                        </a:lnSpc>
                        <a:spcAft>
                          <a:spcPts val="800"/>
                        </a:spcAft>
                      </a:pPr>
                      <a:r>
                        <a:rPr lang="en-US" sz="2000" b="0">
                          <a:solidFill>
                            <a:schemeClr val="tx1"/>
                          </a:solidFill>
                          <a:effectLst/>
                        </a:rPr>
                        <a:t>Mycoplasma pneumoniae is a common cause of upper and lower respiratory tract infections. It remains one of the most frequent causes of atypical pneumonia….</a:t>
                      </a:r>
                      <a:endParaRPr lang="en-NZ"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tc>
                <a:extLst>
                  <a:ext uri="{0D108BD9-81ED-4DB2-BD59-A6C34878D82A}">
                    <a16:rowId xmlns:a16="http://schemas.microsoft.com/office/drawing/2014/main" val="1590835169"/>
                  </a:ext>
                </a:extLst>
              </a:tr>
              <a:tr h="1293963">
                <a:tc>
                  <a:txBody>
                    <a:bodyPr/>
                    <a:lstStyle/>
                    <a:p>
                      <a:pPr>
                        <a:lnSpc>
                          <a:spcPct val="107000"/>
                        </a:lnSpc>
                        <a:spcAft>
                          <a:spcPts val="800"/>
                        </a:spcAft>
                      </a:pPr>
                      <a:r>
                        <a:rPr lang="en-NZ" sz="2000" b="0" dirty="0">
                          <a:solidFill>
                            <a:schemeClr val="tx1"/>
                          </a:solidFill>
                          <a:effectLst/>
                        </a:rPr>
                        <a:t>How many new antibodies were isolated?</a:t>
                      </a:r>
                      <a:endParaRPr lang="en-NZ"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solidFill>
                      <a:srgbClr val="CFEDEA"/>
                    </a:solidFill>
                  </a:tcPr>
                </a:tc>
                <a:tc>
                  <a:txBody>
                    <a:bodyPr/>
                    <a:lstStyle/>
                    <a:p>
                      <a:pPr>
                        <a:lnSpc>
                          <a:spcPct val="107000"/>
                        </a:lnSpc>
                        <a:spcAft>
                          <a:spcPts val="800"/>
                        </a:spcAft>
                      </a:pPr>
                      <a:r>
                        <a:rPr lang="en-NZ" sz="2000" b="0" dirty="0">
                          <a:solidFill>
                            <a:schemeClr val="tx1"/>
                          </a:solidFill>
                          <a:effectLst/>
                        </a:rPr>
                        <a:t>46 antibodies were isolated…</a:t>
                      </a:r>
                      <a:endParaRPr lang="en-NZ"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tc>
                <a:tc>
                  <a:txBody>
                    <a:bodyPr/>
                    <a:lstStyle/>
                    <a:p>
                      <a:pPr>
                        <a:lnSpc>
                          <a:spcPct val="107000"/>
                        </a:lnSpc>
                        <a:spcAft>
                          <a:spcPts val="800"/>
                        </a:spcAft>
                      </a:pPr>
                      <a:r>
                        <a:rPr lang="en-NZ" sz="2000" b="0" dirty="0">
                          <a:solidFill>
                            <a:schemeClr val="tx1"/>
                          </a:solidFill>
                          <a:effectLst/>
                        </a:rPr>
                        <a:t>After immunization and screening 2,000 hybridomas, we isolated 46 new monoclonal antibodies…</a:t>
                      </a:r>
                      <a:endParaRPr lang="en-NZ"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tc>
                <a:extLst>
                  <a:ext uri="{0D108BD9-81ED-4DB2-BD59-A6C34878D82A}">
                    <a16:rowId xmlns:a16="http://schemas.microsoft.com/office/drawing/2014/main" val="920494646"/>
                  </a:ext>
                </a:extLst>
              </a:tr>
            </a:tbl>
          </a:graphicData>
        </a:graphic>
      </p:graphicFrame>
    </p:spTree>
    <p:extLst>
      <p:ext uri="{BB962C8B-B14F-4D97-AF65-F5344CB8AC3E}">
        <p14:creationId xmlns:p14="http://schemas.microsoft.com/office/powerpoint/2010/main" val="125099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25">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7">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9">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31">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Rectangle 33">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a:xfrm>
            <a:off x="457200" y="868280"/>
            <a:ext cx="3390645" cy="3363597"/>
          </a:xfrm>
        </p:spPr>
        <p:txBody>
          <a:bodyPr vert="horz" lIns="0" tIns="0" rIns="0" bIns="0" rtlCol="0" anchor="b">
            <a:normAutofit/>
          </a:bodyPr>
          <a:lstStyle/>
          <a:p>
            <a:pPr algn="r"/>
            <a:r>
              <a:rPr lang="en-US" sz="3000"/>
              <a:t>Contents</a:t>
            </a:r>
          </a:p>
        </p:txBody>
      </p:sp>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39A857F5-96C8-461D-A78C-38E92FE1C522}" type="slidenum">
              <a:rPr lang="en-US">
                <a:solidFill>
                  <a:schemeClr val="tx1"/>
                </a:solidFill>
              </a:rPr>
              <a:pPr>
                <a:spcAft>
                  <a:spcPts val="600"/>
                </a:spcAft>
              </a:pPr>
              <a:t>2</a:t>
            </a:fld>
            <a:endParaRPr lang="en-US">
              <a:solidFill>
                <a:schemeClr val="tx1"/>
              </a:solidFill>
            </a:endParaRPr>
          </a:p>
        </p:txBody>
      </p:sp>
      <p:graphicFrame>
        <p:nvGraphicFramePr>
          <p:cNvPr id="50" name="Content Placeholder 2">
            <a:extLst>
              <a:ext uri="{FF2B5EF4-FFF2-40B4-BE49-F238E27FC236}">
                <a16:creationId xmlns:a16="http://schemas.microsoft.com/office/drawing/2014/main" id="{95919423-8C82-4ED9-A88C-A4F76BC0B7E4}"/>
              </a:ext>
            </a:extLst>
          </p:cNvPr>
          <p:cNvGraphicFramePr>
            <a:graphicFrameLocks noGrp="1"/>
          </p:cNvGraphicFramePr>
          <p:nvPr>
            <p:ph sz="quarter" idx="16"/>
            <p:extLst>
              <p:ext uri="{D42A27DB-BD31-4B8C-83A1-F6EECF244321}">
                <p14:modId xmlns:p14="http://schemas.microsoft.com/office/powerpoint/2010/main" val="2017810701"/>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8980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629B-0BFD-4960-B7A3-5EF70E98D22F}"/>
              </a:ext>
            </a:extLst>
          </p:cNvPr>
          <p:cNvSpPr>
            <a:spLocks noGrp="1"/>
          </p:cNvSpPr>
          <p:nvPr>
            <p:ph type="title"/>
          </p:nvPr>
        </p:nvSpPr>
        <p:spPr>
          <a:xfrm>
            <a:off x="1371600" y="631371"/>
            <a:ext cx="10241280" cy="612213"/>
          </a:xfrm>
        </p:spPr>
        <p:txBody>
          <a:bodyPr>
            <a:noAutofit/>
          </a:bodyPr>
          <a:lstStyle/>
          <a:p>
            <a:r>
              <a:rPr lang="en-NZ" dirty="0"/>
              <a:t>Testing our hypothesis</a:t>
            </a:r>
          </a:p>
        </p:txBody>
      </p:sp>
      <p:sp>
        <p:nvSpPr>
          <p:cNvPr id="4" name="Content Placeholder 3">
            <a:extLst>
              <a:ext uri="{FF2B5EF4-FFF2-40B4-BE49-F238E27FC236}">
                <a16:creationId xmlns:a16="http://schemas.microsoft.com/office/drawing/2014/main" id="{8B057F6E-637E-4C08-9CAF-2BC56E01AE8D}"/>
              </a:ext>
            </a:extLst>
          </p:cNvPr>
          <p:cNvSpPr>
            <a:spLocks noGrp="1"/>
          </p:cNvSpPr>
          <p:nvPr>
            <p:ph idx="1"/>
          </p:nvPr>
        </p:nvSpPr>
        <p:spPr>
          <a:xfrm>
            <a:off x="838200" y="1664058"/>
            <a:ext cx="10515600" cy="4351338"/>
          </a:xfrm>
        </p:spPr>
        <p:txBody>
          <a:bodyPr>
            <a:normAutofit/>
          </a:bodyPr>
          <a:lstStyle/>
          <a:p>
            <a:r>
              <a:rPr lang="en-US" dirty="0"/>
              <a:t>To test our hypothesis, we use the above method to generate three different scenarios</a:t>
            </a:r>
          </a:p>
          <a:p>
            <a:pPr marL="914400" lvl="1" indent="-457200">
              <a:buFont typeface="+mj-lt"/>
              <a:buAutoNum type="arabicPeriod"/>
            </a:pPr>
            <a:r>
              <a:rPr lang="en-US" dirty="0"/>
              <a:t>100K synthetic QA pairs (extractive) </a:t>
            </a:r>
          </a:p>
          <a:p>
            <a:pPr marL="914400" lvl="1" indent="-457200">
              <a:buFont typeface="+mj-lt"/>
              <a:buAutoNum type="arabicPeriod"/>
            </a:pPr>
            <a:r>
              <a:rPr lang="en-US" dirty="0"/>
              <a:t>100K synthetic QA pairs (</a:t>
            </a:r>
            <a:r>
              <a:rPr lang="en-US" dirty="0" err="1"/>
              <a:t>summarisation</a:t>
            </a:r>
            <a:r>
              <a:rPr lang="en-US" dirty="0"/>
              <a:t>)</a:t>
            </a:r>
          </a:p>
          <a:p>
            <a:pPr marL="914400" lvl="1" indent="-457200">
              <a:buFont typeface="+mj-lt"/>
              <a:buAutoNum type="arabicPeriod"/>
            </a:pPr>
            <a:r>
              <a:rPr lang="en-US" dirty="0"/>
              <a:t>100K synthetic QA pairs (extractive) + 50K synthetic QA pairs (</a:t>
            </a:r>
            <a:r>
              <a:rPr lang="en-US" dirty="0" err="1"/>
              <a:t>summarisation</a:t>
            </a:r>
            <a:r>
              <a:rPr lang="en-US" dirty="0"/>
              <a:t>)</a:t>
            </a:r>
          </a:p>
          <a:p>
            <a:r>
              <a:rPr lang="en-US" dirty="0"/>
              <a:t>The first scenario is our baseline because it was generated using the traditional extractive method </a:t>
            </a:r>
          </a:p>
          <a:p>
            <a:r>
              <a:rPr lang="en-US" dirty="0"/>
              <a:t>We fine-tune RAG for each scenario and used the COVID-QA data set to evaluate performance</a:t>
            </a:r>
          </a:p>
          <a:p>
            <a:r>
              <a:rPr lang="en-US" dirty="0"/>
              <a:t>We compare the exact match (EM) scores across the three scenarios</a:t>
            </a:r>
          </a:p>
        </p:txBody>
      </p:sp>
      <p:sp>
        <p:nvSpPr>
          <p:cNvPr id="6" name="Slide Number Placeholder 5">
            <a:extLst>
              <a:ext uri="{FF2B5EF4-FFF2-40B4-BE49-F238E27FC236}">
                <a16:creationId xmlns:a16="http://schemas.microsoft.com/office/drawing/2014/main" id="{E85E23E9-09B7-4BA2-984F-EE3CF7EAF2F1}"/>
              </a:ext>
            </a:extLst>
          </p:cNvPr>
          <p:cNvSpPr>
            <a:spLocks noGrp="1"/>
          </p:cNvSpPr>
          <p:nvPr>
            <p:ph type="sldNum" sz="quarter" idx="12"/>
          </p:nvPr>
        </p:nvSpPr>
        <p:spPr/>
        <p:txBody>
          <a:bodyPr/>
          <a:lstStyle/>
          <a:p>
            <a:fld id="{C01389E6-C847-4AD0-B56D-D205B2EAB1EE}" type="slidenum">
              <a:rPr lang="en-US" smtClean="0"/>
              <a:t>20</a:t>
            </a:fld>
            <a:endParaRPr lang="en-US"/>
          </a:p>
        </p:txBody>
      </p:sp>
    </p:spTree>
    <p:extLst>
      <p:ext uri="{BB962C8B-B14F-4D97-AF65-F5344CB8AC3E}">
        <p14:creationId xmlns:p14="http://schemas.microsoft.com/office/powerpoint/2010/main" val="405791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DD9766-C7E1-4F90-AF82-AAC3C314E954}"/>
              </a:ext>
            </a:extLst>
          </p:cNvPr>
          <p:cNvSpPr>
            <a:spLocks noGrp="1"/>
          </p:cNvSpPr>
          <p:nvPr>
            <p:ph type="sldNum" sz="quarter" idx="12"/>
          </p:nvPr>
        </p:nvSpPr>
        <p:spPr/>
        <p:txBody>
          <a:bodyPr/>
          <a:lstStyle/>
          <a:p>
            <a:fld id="{C01389E6-C847-4AD0-B56D-D205B2EAB1EE}" type="slidenum">
              <a:rPr lang="en-US" smtClean="0"/>
              <a:t>21</a:t>
            </a:fld>
            <a:endParaRPr lang="en-US"/>
          </a:p>
        </p:txBody>
      </p:sp>
      <p:pic>
        <p:nvPicPr>
          <p:cNvPr id="6" name="Picture 5">
            <a:extLst>
              <a:ext uri="{FF2B5EF4-FFF2-40B4-BE49-F238E27FC236}">
                <a16:creationId xmlns:a16="http://schemas.microsoft.com/office/drawing/2014/main" id="{97B8B7F3-5753-41C3-A2B2-337D7BECC2D5}"/>
              </a:ext>
            </a:extLst>
          </p:cNvPr>
          <p:cNvPicPr>
            <a:picLocks noChangeAspect="1"/>
          </p:cNvPicPr>
          <p:nvPr/>
        </p:nvPicPr>
        <p:blipFill>
          <a:blip r:embed="rId3"/>
          <a:stretch>
            <a:fillRect/>
          </a:stretch>
        </p:blipFill>
        <p:spPr>
          <a:xfrm>
            <a:off x="2475995" y="1273993"/>
            <a:ext cx="7240010" cy="1314633"/>
          </a:xfrm>
          <a:prstGeom prst="rect">
            <a:avLst/>
          </a:prstGeom>
        </p:spPr>
      </p:pic>
      <p:sp>
        <p:nvSpPr>
          <p:cNvPr id="7" name="Title 5">
            <a:extLst>
              <a:ext uri="{FF2B5EF4-FFF2-40B4-BE49-F238E27FC236}">
                <a16:creationId xmlns:a16="http://schemas.microsoft.com/office/drawing/2014/main" id="{110CAEA4-AB8D-4610-AADE-08BE3E23E910}"/>
              </a:ext>
            </a:extLst>
          </p:cNvPr>
          <p:cNvSpPr txBox="1">
            <a:spLocks/>
          </p:cNvSpPr>
          <p:nvPr/>
        </p:nvSpPr>
        <p:spPr>
          <a:xfrm>
            <a:off x="975360" y="330756"/>
            <a:ext cx="10241280" cy="1234440"/>
          </a:xfrm>
          <a:prstGeom prst="rect">
            <a:avLst/>
          </a:prstGeom>
        </p:spPr>
        <p:txBody>
          <a:bodyPr anchor="t">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NZ" dirty="0"/>
              <a:t> Question enhancement</a:t>
            </a:r>
            <a:endParaRPr lang="en-US" dirty="0"/>
          </a:p>
        </p:txBody>
      </p:sp>
      <p:sp>
        <p:nvSpPr>
          <p:cNvPr id="9" name="TextBox 8">
            <a:extLst>
              <a:ext uri="{FF2B5EF4-FFF2-40B4-BE49-F238E27FC236}">
                <a16:creationId xmlns:a16="http://schemas.microsoft.com/office/drawing/2014/main" id="{286EC7B5-454F-4386-B3DE-B1DEA7FF7980}"/>
              </a:ext>
            </a:extLst>
          </p:cNvPr>
          <p:cNvSpPr txBox="1"/>
          <p:nvPr/>
        </p:nvSpPr>
        <p:spPr>
          <a:xfrm>
            <a:off x="2475995" y="2980686"/>
            <a:ext cx="724000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We want to improve retrieval performance by enhancing the information in the input question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algorithm can be </a:t>
            </a:r>
            <a:r>
              <a:rPr lang="en-US" dirty="0" err="1"/>
              <a:t>summarised</a:t>
            </a:r>
            <a:r>
              <a:rPr lang="en-US" dirty="0"/>
              <a:t> as follows:</a:t>
            </a:r>
          </a:p>
          <a:p>
            <a:pPr marL="800100" lvl="1" indent="-342900">
              <a:buFont typeface="+mj-lt"/>
              <a:buAutoNum type="arabicPeriod"/>
            </a:pPr>
            <a:r>
              <a:rPr lang="en-US" dirty="0"/>
              <a:t>Iterate through a synthetic QA pair </a:t>
            </a:r>
          </a:p>
          <a:p>
            <a:pPr marL="800100" lvl="1" indent="-342900">
              <a:buFont typeface="+mj-lt"/>
              <a:buAutoNum type="arabicPeriod"/>
            </a:pPr>
            <a:r>
              <a:rPr lang="en-US" dirty="0"/>
              <a:t>Using a BM25 model, retrieve the closest matching passage to the question</a:t>
            </a:r>
          </a:p>
          <a:p>
            <a:pPr marL="800100" lvl="1" indent="-342900">
              <a:buFont typeface="+mj-lt"/>
              <a:buAutoNum type="arabicPeriod"/>
            </a:pPr>
            <a:r>
              <a:rPr lang="en-US" dirty="0"/>
              <a:t>We append this passage to the input question with a unique &lt;BM25&gt; token </a:t>
            </a:r>
          </a:p>
          <a:p>
            <a:pPr marL="800100" lvl="1" indent="-342900">
              <a:buFont typeface="+mj-lt"/>
              <a:buAutoNum type="arabicPeriod"/>
            </a:pPr>
            <a:r>
              <a:rPr lang="en-US" dirty="0"/>
              <a:t>Save enhanced QA pair </a:t>
            </a:r>
          </a:p>
        </p:txBody>
      </p:sp>
    </p:spTree>
    <p:extLst>
      <p:ext uri="{BB962C8B-B14F-4D97-AF65-F5344CB8AC3E}">
        <p14:creationId xmlns:p14="http://schemas.microsoft.com/office/powerpoint/2010/main" val="90366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22</a:t>
            </a:fld>
            <a:endParaRPr lang="en-US"/>
          </a:p>
        </p:txBody>
      </p:sp>
      <p:graphicFrame>
        <p:nvGraphicFramePr>
          <p:cNvPr id="5" name="Table 4">
            <a:extLst>
              <a:ext uri="{FF2B5EF4-FFF2-40B4-BE49-F238E27FC236}">
                <a16:creationId xmlns:a16="http://schemas.microsoft.com/office/drawing/2014/main" id="{E1EDE1C9-7A0F-4187-BBEF-A690ECDF0623}"/>
              </a:ext>
            </a:extLst>
          </p:cNvPr>
          <p:cNvGraphicFramePr>
            <a:graphicFrameLocks noGrp="1"/>
          </p:cNvGraphicFramePr>
          <p:nvPr>
            <p:extLst>
              <p:ext uri="{D42A27DB-BD31-4B8C-83A1-F6EECF244321}">
                <p14:modId xmlns:p14="http://schemas.microsoft.com/office/powerpoint/2010/main" val="4016576027"/>
              </p:ext>
            </p:extLst>
          </p:nvPr>
        </p:nvGraphicFramePr>
        <p:xfrm>
          <a:off x="1371600" y="1166838"/>
          <a:ext cx="9448801" cy="5022752"/>
        </p:xfrm>
        <a:graphic>
          <a:graphicData uri="http://schemas.openxmlformats.org/drawingml/2006/table">
            <a:tbl>
              <a:tblPr firstRow="1" firstCol="1" bandRow="1">
                <a:tableStyleId>{5C22544A-7EE6-4342-B048-85BDC9FD1C3A}</a:tableStyleId>
              </a:tblPr>
              <a:tblGrid>
                <a:gridCol w="5029879">
                  <a:extLst>
                    <a:ext uri="{9D8B030D-6E8A-4147-A177-3AD203B41FA5}">
                      <a16:colId xmlns:a16="http://schemas.microsoft.com/office/drawing/2014/main" val="1474128127"/>
                    </a:ext>
                  </a:extLst>
                </a:gridCol>
                <a:gridCol w="4418922">
                  <a:extLst>
                    <a:ext uri="{9D8B030D-6E8A-4147-A177-3AD203B41FA5}">
                      <a16:colId xmlns:a16="http://schemas.microsoft.com/office/drawing/2014/main" val="129902981"/>
                    </a:ext>
                  </a:extLst>
                </a:gridCol>
              </a:tblGrid>
              <a:tr h="503138">
                <a:tc>
                  <a:txBody>
                    <a:bodyPr/>
                    <a:lstStyle/>
                    <a:p>
                      <a:pPr algn="ctr">
                        <a:lnSpc>
                          <a:spcPct val="107000"/>
                        </a:lnSpc>
                        <a:spcAft>
                          <a:spcPts val="800"/>
                        </a:spcAft>
                      </a:pPr>
                      <a:r>
                        <a:rPr lang="en-NZ" sz="2000" dirty="0">
                          <a:solidFill>
                            <a:schemeClr val="tx1"/>
                          </a:solidFill>
                          <a:effectLst/>
                          <a:latin typeface="+mj-lt"/>
                        </a:rPr>
                        <a:t>Original Question</a:t>
                      </a:r>
                      <a:endParaRPr lang="en-NZ" sz="2000" dirty="0">
                        <a:solidFill>
                          <a:schemeClr val="tx1"/>
                        </a:solidFill>
                        <a:effectLst/>
                        <a:latin typeface="+mj-lt"/>
                        <a:ea typeface="Calibri" panose="020F0502020204030204" pitchFamily="34" charset="0"/>
                        <a:cs typeface="Times New Roman" panose="02020603050405020304" pitchFamily="18" charset="0"/>
                      </a:endParaRPr>
                    </a:p>
                  </a:txBody>
                  <a:tcPr marL="56207" marR="56207" marT="0" marB="0" anchor="ctr"/>
                </a:tc>
                <a:tc>
                  <a:txBody>
                    <a:bodyPr/>
                    <a:lstStyle/>
                    <a:p>
                      <a:pPr algn="ctr">
                        <a:lnSpc>
                          <a:spcPct val="107000"/>
                        </a:lnSpc>
                        <a:spcAft>
                          <a:spcPts val="800"/>
                        </a:spcAft>
                      </a:pPr>
                      <a:r>
                        <a:rPr lang="en-NZ" sz="2000" dirty="0">
                          <a:solidFill>
                            <a:schemeClr val="tx1"/>
                          </a:solidFill>
                          <a:effectLst/>
                          <a:latin typeface="+mj-lt"/>
                        </a:rPr>
                        <a:t>Enhanced Question</a:t>
                      </a:r>
                      <a:endParaRPr lang="en-NZ" sz="2000" dirty="0">
                        <a:solidFill>
                          <a:schemeClr val="tx1"/>
                        </a:solidFill>
                        <a:effectLst/>
                        <a:latin typeface="+mj-lt"/>
                        <a:ea typeface="Calibri" panose="020F0502020204030204" pitchFamily="34" charset="0"/>
                        <a:cs typeface="Times New Roman" panose="02020603050405020304" pitchFamily="18" charset="0"/>
                      </a:endParaRPr>
                    </a:p>
                  </a:txBody>
                  <a:tcPr marL="56207" marR="56207" marT="0" marB="0" anchor="ctr"/>
                </a:tc>
                <a:extLst>
                  <a:ext uri="{0D108BD9-81ED-4DB2-BD59-A6C34878D82A}">
                    <a16:rowId xmlns:a16="http://schemas.microsoft.com/office/drawing/2014/main" val="116338914"/>
                  </a:ext>
                </a:extLst>
              </a:tr>
              <a:tr h="1118156">
                <a:tc>
                  <a:txBody>
                    <a:bodyPr/>
                    <a:lstStyle/>
                    <a:p>
                      <a:pPr>
                        <a:lnSpc>
                          <a:spcPct val="107000"/>
                        </a:lnSpc>
                        <a:spcAft>
                          <a:spcPts val="800"/>
                        </a:spcAft>
                      </a:pPr>
                      <a:r>
                        <a:rPr lang="en-US" sz="2000" b="0" dirty="0">
                          <a:solidFill>
                            <a:schemeClr val="tx1"/>
                          </a:solidFill>
                        </a:rPr>
                        <a:t>What is the main cause of HIV-1 infection in children? </a:t>
                      </a:r>
                      <a:endParaRPr lang="en-NZ"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solidFill>
                      <a:srgbClr val="CFEDEA"/>
                    </a:solidFill>
                  </a:tcPr>
                </a:tc>
                <a:tc>
                  <a:txBody>
                    <a:bodyPr/>
                    <a:lstStyle/>
                    <a:p>
                      <a:pPr>
                        <a:lnSpc>
                          <a:spcPct val="107000"/>
                        </a:lnSpc>
                        <a:spcAft>
                          <a:spcPts val="800"/>
                        </a:spcAft>
                      </a:pPr>
                      <a:r>
                        <a:rPr lang="en-US" sz="2000" dirty="0">
                          <a:solidFill>
                            <a:schemeClr val="tx1"/>
                          </a:solidFill>
                        </a:rPr>
                        <a:t>What is the main cause of HIV-1 infection in children? &lt;BM25&gt; Fifty-one children had primary dengue infection and...</a:t>
                      </a:r>
                      <a:endParaRPr lang="en-NZ"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tc>
                <a:extLst>
                  <a:ext uri="{0D108BD9-81ED-4DB2-BD59-A6C34878D82A}">
                    <a16:rowId xmlns:a16="http://schemas.microsoft.com/office/drawing/2014/main" val="34062897"/>
                  </a:ext>
                </a:extLst>
              </a:tr>
              <a:tr h="1505701">
                <a:tc>
                  <a:txBody>
                    <a:bodyPr/>
                    <a:lstStyle/>
                    <a:p>
                      <a:pPr>
                        <a:lnSpc>
                          <a:spcPct val="107000"/>
                        </a:lnSpc>
                        <a:spcAft>
                          <a:spcPts val="800"/>
                        </a:spcAft>
                      </a:pPr>
                      <a:r>
                        <a:rPr lang="en-US" sz="2000" b="0" dirty="0">
                          <a:solidFill>
                            <a:schemeClr val="tx1"/>
                          </a:solidFill>
                        </a:rPr>
                        <a:t>What plays the crucial role in the Mother to Child Transmission of HIV-1 and what increases the risk?</a:t>
                      </a:r>
                      <a:endParaRPr lang="en-NZ"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solidFill>
                      <a:srgbClr val="E9F6F5"/>
                    </a:solidFill>
                  </a:tcPr>
                </a:tc>
                <a:tc>
                  <a:txBody>
                    <a:bodyPr/>
                    <a:lstStyle/>
                    <a:p>
                      <a:pPr>
                        <a:lnSpc>
                          <a:spcPct val="107000"/>
                        </a:lnSpc>
                        <a:spcAft>
                          <a:spcPts val="800"/>
                        </a:spcAft>
                      </a:pPr>
                      <a:r>
                        <a:rPr lang="en-US" sz="2000" dirty="0">
                          <a:solidFill>
                            <a:schemeClr val="tx1"/>
                          </a:solidFill>
                        </a:rPr>
                        <a:t>What plays the crucial role in the Mother to Child Transmission of HIV-1 and what increases the risk? &lt;BM25&gt; DC-SIGNR plays a crucial role in MTCT of HIV-1 and...</a:t>
                      </a:r>
                      <a:endParaRPr lang="en-NZ"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tc>
                <a:extLst>
                  <a:ext uri="{0D108BD9-81ED-4DB2-BD59-A6C34878D82A}">
                    <a16:rowId xmlns:a16="http://schemas.microsoft.com/office/drawing/2014/main" val="2706285465"/>
                  </a:ext>
                </a:extLst>
              </a:tr>
              <a:tr h="1289137">
                <a:tc>
                  <a:txBody>
                    <a:bodyPr/>
                    <a:lstStyle/>
                    <a:p>
                      <a:pPr>
                        <a:lnSpc>
                          <a:spcPct val="107000"/>
                        </a:lnSpc>
                        <a:spcAft>
                          <a:spcPts val="800"/>
                        </a:spcAft>
                      </a:pPr>
                      <a:r>
                        <a:rPr lang="en-US" sz="2000" b="0" dirty="0">
                          <a:solidFill>
                            <a:schemeClr val="tx1"/>
                          </a:solidFill>
                        </a:rPr>
                        <a:t>How many children were infected by HIV-1 in 2008-2009?</a:t>
                      </a:r>
                      <a:endParaRPr lang="en-NZ"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solidFill>
                      <a:srgbClr val="E9F6F5"/>
                    </a:solidFill>
                  </a:tcPr>
                </a:tc>
                <a:tc>
                  <a:txBody>
                    <a:bodyPr/>
                    <a:lstStyle/>
                    <a:p>
                      <a:pPr>
                        <a:lnSpc>
                          <a:spcPct val="107000"/>
                        </a:lnSpc>
                        <a:spcAft>
                          <a:spcPts val="800"/>
                        </a:spcAft>
                      </a:pPr>
                      <a:r>
                        <a:rPr lang="en-US" sz="2000" dirty="0">
                          <a:solidFill>
                            <a:schemeClr val="tx1"/>
                          </a:solidFill>
                        </a:rPr>
                        <a:t>How many children were infected by HIV-1 in 2008-2009? &lt;BM25&gt; gastroenteritis in breastfed children infected with E. coli serogroup O 111 compared to...</a:t>
                      </a:r>
                      <a:endParaRPr lang="en-NZ"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6207" marR="56207" marT="0" marB="0"/>
                </a:tc>
                <a:extLst>
                  <a:ext uri="{0D108BD9-81ED-4DB2-BD59-A6C34878D82A}">
                    <a16:rowId xmlns:a16="http://schemas.microsoft.com/office/drawing/2014/main" val="920494646"/>
                  </a:ext>
                </a:extLst>
              </a:tr>
            </a:tbl>
          </a:graphicData>
        </a:graphic>
      </p:graphicFrame>
      <p:sp>
        <p:nvSpPr>
          <p:cNvPr id="8" name="Title 5">
            <a:extLst>
              <a:ext uri="{FF2B5EF4-FFF2-40B4-BE49-F238E27FC236}">
                <a16:creationId xmlns:a16="http://schemas.microsoft.com/office/drawing/2014/main" id="{00F78187-C2D7-4392-AA88-59A1101401F5}"/>
              </a:ext>
            </a:extLst>
          </p:cNvPr>
          <p:cNvSpPr>
            <a:spLocks noGrp="1"/>
          </p:cNvSpPr>
          <p:nvPr>
            <p:ph type="title"/>
          </p:nvPr>
        </p:nvSpPr>
        <p:spPr>
          <a:xfrm>
            <a:off x="1360311" y="243622"/>
            <a:ext cx="10241280" cy="1234440"/>
          </a:xfrm>
        </p:spPr>
        <p:txBody>
          <a:bodyPr anchor="t">
            <a:normAutofit/>
          </a:bodyPr>
          <a:lstStyle/>
          <a:p>
            <a:r>
              <a:rPr lang="en-NZ" dirty="0"/>
              <a:t>examples</a:t>
            </a:r>
            <a:endParaRPr lang="en-US" dirty="0"/>
          </a:p>
        </p:txBody>
      </p:sp>
    </p:spTree>
    <p:extLst>
      <p:ext uri="{BB962C8B-B14F-4D97-AF65-F5344CB8AC3E}">
        <p14:creationId xmlns:p14="http://schemas.microsoft.com/office/powerpoint/2010/main" val="243389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3A2F878-4765-404D-9B59-FCB2C1728634}"/>
              </a:ext>
            </a:extLst>
          </p:cNvPr>
          <p:cNvSpPr>
            <a:spLocks noGrp="1"/>
          </p:cNvSpPr>
          <p:nvPr>
            <p:ph idx="1"/>
          </p:nvPr>
        </p:nvSpPr>
        <p:spPr/>
        <p:txBody>
          <a:bodyPr>
            <a:normAutofit/>
          </a:bodyPr>
          <a:lstStyle/>
          <a:p>
            <a:r>
              <a:rPr lang="en-US" dirty="0"/>
              <a:t>To test our hypothesis, we enhanced an existing synthetic QA data set</a:t>
            </a:r>
          </a:p>
          <a:p>
            <a:r>
              <a:rPr lang="en-US" dirty="0"/>
              <a:t>We also enhanced the 2K COVID-QA validation data set</a:t>
            </a:r>
          </a:p>
          <a:p>
            <a:r>
              <a:rPr lang="en-US" dirty="0"/>
              <a:t>We have two scenarios to test our hypothesis:</a:t>
            </a:r>
          </a:p>
          <a:p>
            <a:pPr marL="914400" lvl="1" indent="-457200">
              <a:buFont typeface="+mj-lt"/>
              <a:buAutoNum type="arabicPeriod"/>
            </a:pPr>
            <a:r>
              <a:rPr lang="en-US" dirty="0"/>
              <a:t>175K synthetic QA pairs </a:t>
            </a:r>
          </a:p>
          <a:p>
            <a:pPr marL="914400" lvl="1" indent="-457200">
              <a:buFont typeface="+mj-lt"/>
              <a:buAutoNum type="arabicPeriod"/>
            </a:pPr>
            <a:r>
              <a:rPr lang="en-US" dirty="0"/>
              <a:t>175K enhanced synthetic QA pairs</a:t>
            </a:r>
          </a:p>
          <a:p>
            <a:r>
              <a:rPr lang="en-US" dirty="0"/>
              <a:t>We then fine-tuned RAG for each scenario and use the corresponding COVID-QA data set to evaluate performance</a:t>
            </a:r>
          </a:p>
          <a:p>
            <a:r>
              <a:rPr lang="en-US" dirty="0"/>
              <a:t>We compare the exact match (EM) scores across the two scenarios</a:t>
            </a:r>
          </a:p>
        </p:txBody>
      </p:sp>
      <p:sp>
        <p:nvSpPr>
          <p:cNvPr id="6" name="Slide Number Placeholder 5">
            <a:extLst>
              <a:ext uri="{FF2B5EF4-FFF2-40B4-BE49-F238E27FC236}">
                <a16:creationId xmlns:a16="http://schemas.microsoft.com/office/drawing/2014/main" id="{2906C27D-F96A-4402-A61A-4D91D6622C36}"/>
              </a:ext>
            </a:extLst>
          </p:cNvPr>
          <p:cNvSpPr>
            <a:spLocks noGrp="1"/>
          </p:cNvSpPr>
          <p:nvPr>
            <p:ph type="sldNum" sz="quarter" idx="12"/>
          </p:nvPr>
        </p:nvSpPr>
        <p:spPr/>
        <p:txBody>
          <a:bodyPr/>
          <a:lstStyle/>
          <a:p>
            <a:fld id="{C01389E6-C847-4AD0-B56D-D205B2EAB1EE}" type="slidenum">
              <a:rPr lang="en-US" smtClean="0"/>
              <a:t>23</a:t>
            </a:fld>
            <a:endParaRPr lang="en-US"/>
          </a:p>
        </p:txBody>
      </p:sp>
      <p:sp>
        <p:nvSpPr>
          <p:cNvPr id="9" name="Title 1">
            <a:extLst>
              <a:ext uri="{FF2B5EF4-FFF2-40B4-BE49-F238E27FC236}">
                <a16:creationId xmlns:a16="http://schemas.microsoft.com/office/drawing/2014/main" id="{F0FFD59F-0FE9-4CB3-8FFD-4D27190D6809}"/>
              </a:ext>
            </a:extLst>
          </p:cNvPr>
          <p:cNvSpPr>
            <a:spLocks noGrp="1"/>
          </p:cNvSpPr>
          <p:nvPr>
            <p:ph type="title"/>
          </p:nvPr>
        </p:nvSpPr>
        <p:spPr>
          <a:xfrm>
            <a:off x="1371600" y="795528"/>
            <a:ext cx="10241280" cy="448056"/>
          </a:xfrm>
        </p:spPr>
        <p:txBody>
          <a:bodyPr>
            <a:normAutofit fontScale="90000"/>
          </a:bodyPr>
          <a:lstStyle/>
          <a:p>
            <a:r>
              <a:rPr lang="en-NZ" dirty="0"/>
              <a:t>Testing our hypothesis</a:t>
            </a:r>
          </a:p>
        </p:txBody>
      </p:sp>
    </p:spTree>
    <p:extLst>
      <p:ext uri="{BB962C8B-B14F-4D97-AF65-F5344CB8AC3E}">
        <p14:creationId xmlns:p14="http://schemas.microsoft.com/office/powerpoint/2010/main" val="309872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ree arrows on bullseye">
            <a:extLst>
              <a:ext uri="{FF2B5EF4-FFF2-40B4-BE49-F238E27FC236}">
                <a16:creationId xmlns:a16="http://schemas.microsoft.com/office/drawing/2014/main" id="{4382B32E-6A35-499D-90DD-53CCAA0BD1EC}"/>
              </a:ext>
            </a:extLst>
          </p:cNvPr>
          <p:cNvPicPr>
            <a:picLocks noChangeAspect="1"/>
          </p:cNvPicPr>
          <p:nvPr/>
        </p:nvPicPr>
        <p:blipFill rotWithShape="1">
          <a:blip r:embed="rId2"/>
          <a:srcRect t="13899"/>
          <a:stretch/>
        </p:blipFill>
        <p:spPr>
          <a:xfrm>
            <a:off x="6625" y="10"/>
            <a:ext cx="12192000" cy="6875809"/>
          </a:xfrm>
          <a:prstGeom prst="rect">
            <a:avLst/>
          </a:prstGeom>
        </p:spPr>
      </p:pic>
      <p:sp>
        <p:nvSpPr>
          <p:cNvPr id="92" name="Rectangle 9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32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6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9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334370" y="2950387"/>
            <a:ext cx="3366261" cy="3531403"/>
          </a:xfrm>
        </p:spPr>
        <p:txBody>
          <a:bodyPr vert="horz" lIns="0" tIns="0" rIns="0" bIns="0" rtlCol="0" anchor="t">
            <a:normAutofit/>
          </a:bodyPr>
          <a:lstStyle/>
          <a:p>
            <a:pPr algn="r"/>
            <a:r>
              <a:rPr lang="en-US" sz="3000" spc="750"/>
              <a:t>Results And DISCUSSION</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642026" y="525970"/>
            <a:ext cx="2937753" cy="1600225"/>
          </a:xfrm>
        </p:spPr>
        <p:txBody>
          <a:bodyPr vert="horz" lIns="0" tIns="0" rIns="0" bIns="0" rtlCol="0" anchor="b">
            <a:normAutofit/>
          </a:bodyPr>
          <a:lstStyle/>
          <a:p>
            <a:pPr marL="0" indent="0" algn="r">
              <a:lnSpc>
                <a:spcPct val="150000"/>
              </a:lnSpc>
            </a:pPr>
            <a:r>
              <a:rPr lang="en-US" sz="1200" b="1" cap="all" spc="600"/>
              <a:t> </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24</a:t>
            </a:fld>
            <a:endParaRPr lang="en-US">
              <a:solidFill>
                <a:schemeClr val="bg1"/>
              </a:solidFill>
            </a:endParaRPr>
          </a:p>
        </p:txBody>
      </p:sp>
    </p:spTree>
    <p:extLst>
      <p:ext uri="{BB962C8B-B14F-4D97-AF65-F5344CB8AC3E}">
        <p14:creationId xmlns:p14="http://schemas.microsoft.com/office/powerpoint/2010/main" val="763665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solidFill>
                  <a:schemeClr val="bg1"/>
                </a:solidFill>
              </a:rPr>
              <a:t> Results</a:t>
            </a:r>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25</a:t>
            </a:fld>
            <a:endParaRPr lang="en-US">
              <a:solidFill>
                <a:schemeClr val="tx1"/>
              </a:solidFill>
            </a:endParaRPr>
          </a:p>
        </p:txBody>
      </p:sp>
      <p:sp>
        <p:nvSpPr>
          <p:cNvPr id="13" name="Content Placeholder 10">
            <a:extLst>
              <a:ext uri="{FF2B5EF4-FFF2-40B4-BE49-F238E27FC236}">
                <a16:creationId xmlns:a16="http://schemas.microsoft.com/office/drawing/2014/main" id="{F7642D3B-4192-4E9F-B861-8B6624DE082B}"/>
              </a:ext>
            </a:extLst>
          </p:cNvPr>
          <p:cNvSpPr txBox="1">
            <a:spLocks/>
          </p:cNvSpPr>
          <p:nvPr/>
        </p:nvSpPr>
        <p:spPr>
          <a:xfrm>
            <a:off x="1371600" y="2082800"/>
            <a:ext cx="6230411" cy="4328922"/>
          </a:xfrm>
          <a:prstGeom prst="rect">
            <a:avLst/>
          </a:prstGeom>
        </p:spPr>
        <p:txBody>
          <a:bodyPr lIns="91440" tIns="45720" rIns="91440" bIns="45720" anchor="t"/>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endParaRPr lang="en-US"/>
          </a:p>
          <a:p>
            <a:pPr lvl="1"/>
            <a:endParaRPr lang="en-US"/>
          </a:p>
          <a:p>
            <a:endParaRPr lang="en-US"/>
          </a:p>
          <a:p>
            <a:endParaRPr lang="en-US"/>
          </a:p>
        </p:txBody>
      </p:sp>
      <p:graphicFrame>
        <p:nvGraphicFramePr>
          <p:cNvPr id="14" name="Table 14">
            <a:extLst>
              <a:ext uri="{FF2B5EF4-FFF2-40B4-BE49-F238E27FC236}">
                <a16:creationId xmlns:a16="http://schemas.microsoft.com/office/drawing/2014/main" id="{C051115B-58A0-43B9-A0EA-21E4906E6BD4}"/>
              </a:ext>
            </a:extLst>
          </p:cNvPr>
          <p:cNvGraphicFramePr>
            <a:graphicFrameLocks noGrp="1"/>
          </p:cNvGraphicFramePr>
          <p:nvPr>
            <p:extLst>
              <p:ext uri="{D42A27DB-BD31-4B8C-83A1-F6EECF244321}">
                <p14:modId xmlns:p14="http://schemas.microsoft.com/office/powerpoint/2010/main" val="1565832369"/>
              </p:ext>
            </p:extLst>
          </p:nvPr>
        </p:nvGraphicFramePr>
        <p:xfrm>
          <a:off x="4503619" y="1830243"/>
          <a:ext cx="7214140" cy="3205028"/>
        </p:xfrm>
        <a:graphic>
          <a:graphicData uri="http://schemas.openxmlformats.org/drawingml/2006/table">
            <a:tbl>
              <a:tblPr firstRow="1" bandRow="1">
                <a:tableStyleId>{5C22544A-7EE6-4342-B048-85BDC9FD1C3A}</a:tableStyleId>
              </a:tblPr>
              <a:tblGrid>
                <a:gridCol w="2257510">
                  <a:extLst>
                    <a:ext uri="{9D8B030D-6E8A-4147-A177-3AD203B41FA5}">
                      <a16:colId xmlns:a16="http://schemas.microsoft.com/office/drawing/2014/main" val="1916978814"/>
                    </a:ext>
                  </a:extLst>
                </a:gridCol>
                <a:gridCol w="2557805">
                  <a:extLst>
                    <a:ext uri="{9D8B030D-6E8A-4147-A177-3AD203B41FA5}">
                      <a16:colId xmlns:a16="http://schemas.microsoft.com/office/drawing/2014/main" val="3149077746"/>
                    </a:ext>
                  </a:extLst>
                </a:gridCol>
                <a:gridCol w="2398825">
                  <a:extLst>
                    <a:ext uri="{9D8B030D-6E8A-4147-A177-3AD203B41FA5}">
                      <a16:colId xmlns:a16="http://schemas.microsoft.com/office/drawing/2014/main" val="3892106765"/>
                    </a:ext>
                  </a:extLst>
                </a:gridCol>
              </a:tblGrid>
              <a:tr h="941159">
                <a:tc>
                  <a:txBody>
                    <a:bodyPr/>
                    <a:lstStyle/>
                    <a:p>
                      <a:endParaRPr lang="en-US" sz="2500"/>
                    </a:p>
                  </a:txBody>
                  <a:tcPr marL="127184" marR="127184" marT="63592" marB="63592"/>
                </a:tc>
                <a:tc>
                  <a:txBody>
                    <a:bodyPr/>
                    <a:lstStyle/>
                    <a:p>
                      <a:r>
                        <a:rPr lang="en-US" sz="2500"/>
                        <a:t>Abstractive Summarisation</a:t>
                      </a:r>
                      <a:endParaRPr lang="en-US" sz="2500" err="1"/>
                    </a:p>
                  </a:txBody>
                  <a:tcPr marL="127184" marR="127184" marT="63592" marB="63592"/>
                </a:tc>
                <a:tc>
                  <a:txBody>
                    <a:bodyPr/>
                    <a:lstStyle/>
                    <a:p>
                      <a:r>
                        <a:rPr lang="en-US" sz="2500"/>
                        <a:t>Question Enhancement</a:t>
                      </a:r>
                    </a:p>
                  </a:txBody>
                  <a:tcPr marL="127184" marR="127184" marT="63592" marB="63592"/>
                </a:tc>
                <a:extLst>
                  <a:ext uri="{0D108BD9-81ED-4DB2-BD59-A6C34878D82A}">
                    <a16:rowId xmlns:a16="http://schemas.microsoft.com/office/drawing/2014/main" val="4115674528"/>
                  </a:ext>
                </a:extLst>
              </a:tr>
              <a:tr h="941159">
                <a:tc>
                  <a:txBody>
                    <a:bodyPr/>
                    <a:lstStyle/>
                    <a:p>
                      <a:r>
                        <a:rPr lang="en-US" sz="2500"/>
                        <a:t>Retrieval Collapse</a:t>
                      </a:r>
                    </a:p>
                  </a:txBody>
                  <a:tcPr marL="127184" marR="127184" marT="63592" marB="63592"/>
                </a:tc>
                <a:tc>
                  <a:txBody>
                    <a:bodyPr/>
                    <a:lstStyle/>
                    <a:p>
                      <a:r>
                        <a:rPr lang="en-US" sz="2500"/>
                        <a:t>Yes</a:t>
                      </a:r>
                    </a:p>
                  </a:txBody>
                  <a:tcPr marL="127184" marR="127184" marT="63592" marB="63592"/>
                </a:tc>
                <a:tc>
                  <a:txBody>
                    <a:bodyPr/>
                    <a:lstStyle/>
                    <a:p>
                      <a:r>
                        <a:rPr lang="en-US" sz="2500"/>
                        <a:t>Yes</a:t>
                      </a:r>
                    </a:p>
                  </a:txBody>
                  <a:tcPr marL="127184" marR="127184" marT="63592" marB="63592"/>
                </a:tc>
                <a:extLst>
                  <a:ext uri="{0D108BD9-81ED-4DB2-BD59-A6C34878D82A}">
                    <a16:rowId xmlns:a16="http://schemas.microsoft.com/office/drawing/2014/main" val="701785602"/>
                  </a:ext>
                </a:extLst>
              </a:tr>
              <a:tr h="1322710">
                <a:tc>
                  <a:txBody>
                    <a:bodyPr/>
                    <a:lstStyle/>
                    <a:p>
                      <a:r>
                        <a:rPr lang="en-US" sz="2500"/>
                        <a:t>Improved RAG Performance</a:t>
                      </a:r>
                    </a:p>
                  </a:txBody>
                  <a:tcPr marL="127184" marR="127184" marT="63592" marB="63592"/>
                </a:tc>
                <a:tc>
                  <a:txBody>
                    <a:bodyPr/>
                    <a:lstStyle/>
                    <a:p>
                      <a:r>
                        <a:rPr lang="en-US" sz="2500"/>
                        <a:t>No</a:t>
                      </a:r>
                    </a:p>
                  </a:txBody>
                  <a:tcPr marL="127184" marR="127184" marT="63592" marB="63592"/>
                </a:tc>
                <a:tc>
                  <a:txBody>
                    <a:bodyPr/>
                    <a:lstStyle/>
                    <a:p>
                      <a:r>
                        <a:rPr lang="en-NZ" sz="2800" dirty="0"/>
                        <a:t>~20% ↑ EM score</a:t>
                      </a:r>
                      <a:endParaRPr lang="en-US" sz="2500" dirty="0"/>
                    </a:p>
                  </a:txBody>
                  <a:tcPr marL="127184" marR="127184" marT="63592" marB="63592"/>
                </a:tc>
                <a:extLst>
                  <a:ext uri="{0D108BD9-81ED-4DB2-BD59-A6C34878D82A}">
                    <a16:rowId xmlns:a16="http://schemas.microsoft.com/office/drawing/2014/main" val="1035820710"/>
                  </a:ext>
                </a:extLst>
              </a:tr>
            </a:tbl>
          </a:graphicData>
        </a:graphic>
      </p:graphicFrame>
    </p:spTree>
    <p:extLst>
      <p:ext uri="{BB962C8B-B14F-4D97-AF65-F5344CB8AC3E}">
        <p14:creationId xmlns:p14="http://schemas.microsoft.com/office/powerpoint/2010/main" val="4173052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1325399" y="911602"/>
            <a:ext cx="10241280" cy="1234440"/>
          </a:xfrm>
        </p:spPr>
        <p:txBody>
          <a:bodyPr anchor="t">
            <a:normAutofit/>
          </a:bodyPr>
          <a:lstStyle/>
          <a:p>
            <a:r>
              <a:rPr lang="en-NZ" dirty="0"/>
              <a:t> Retrieval Collapse</a:t>
            </a:r>
            <a:endParaRPr lang="en-US" dirty="0"/>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26</a:t>
            </a:fld>
            <a:endParaRPr lang="en-US"/>
          </a:p>
        </p:txBody>
      </p:sp>
      <p:sp>
        <p:nvSpPr>
          <p:cNvPr id="13" name="Content Placeholder 10">
            <a:extLst>
              <a:ext uri="{FF2B5EF4-FFF2-40B4-BE49-F238E27FC236}">
                <a16:creationId xmlns:a16="http://schemas.microsoft.com/office/drawing/2014/main" id="{F7642D3B-4192-4E9F-B861-8B6624DE082B}"/>
              </a:ext>
            </a:extLst>
          </p:cNvPr>
          <p:cNvSpPr txBox="1">
            <a:spLocks/>
          </p:cNvSpPr>
          <p:nvPr/>
        </p:nvSpPr>
        <p:spPr>
          <a:xfrm>
            <a:off x="1426464" y="1615442"/>
            <a:ext cx="10140215" cy="3602017"/>
          </a:xfrm>
          <a:prstGeom prst="rect">
            <a:avLst/>
          </a:prstGeom>
        </p:spPr>
        <p:txBody>
          <a:bodyPr lIns="91440" tIns="45720" rIns="91440" bIns="45720" anchor="t"/>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dirty="0">
                <a:ea typeface="+mn-lt"/>
                <a:cs typeface="+mn-lt"/>
              </a:rPr>
              <a:t>For both methods, we </a:t>
            </a:r>
            <a:r>
              <a:rPr lang="en-US" err="1">
                <a:ea typeface="+mn-lt"/>
                <a:cs typeface="+mn-lt"/>
              </a:rPr>
              <a:t>hypothesised</a:t>
            </a:r>
            <a:r>
              <a:rPr lang="en-US" dirty="0">
                <a:ea typeface="+mn-lt"/>
                <a:cs typeface="+mn-lt"/>
              </a:rPr>
              <a:t> that RAG would improve the EM score because the synthetic QA pairs are less ambiguous and have more information. However, we observed retrieval collapse. </a:t>
            </a:r>
          </a:p>
          <a:p>
            <a:pPr fontAlgn="base"/>
            <a:r>
              <a:rPr lang="en-US" dirty="0">
                <a:ea typeface="+mn-lt"/>
                <a:cs typeface="+mn-lt"/>
              </a:rPr>
              <a:t>Retrieval collapse means the retriever learns to retrieve the same document regardless of the input question.</a:t>
            </a:r>
          </a:p>
          <a:p>
            <a:r>
              <a:rPr lang="en-US" dirty="0"/>
              <a:t>Retrieval collapse is likely due to </a:t>
            </a:r>
            <a:r>
              <a:rPr lang="en-US" b="1" dirty="0"/>
              <a:t>longer target sequences.</a:t>
            </a:r>
          </a:p>
          <a:p>
            <a:r>
              <a:rPr lang="en-US" dirty="0"/>
              <a:t>This results in RAG learning to neglect the retriever, so performance is similar to a regular BART model. </a:t>
            </a:r>
          </a:p>
          <a:p>
            <a:endParaRPr lang="en-US" dirty="0"/>
          </a:p>
        </p:txBody>
      </p:sp>
    </p:spTree>
    <p:extLst>
      <p:ext uri="{BB962C8B-B14F-4D97-AF65-F5344CB8AC3E}">
        <p14:creationId xmlns:p14="http://schemas.microsoft.com/office/powerpoint/2010/main" val="272550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1371600" y="337457"/>
            <a:ext cx="10241280" cy="1234440"/>
          </a:xfrm>
        </p:spPr>
        <p:txBody>
          <a:bodyPr anchor="t">
            <a:normAutofit/>
          </a:bodyPr>
          <a:lstStyle/>
          <a:p>
            <a:r>
              <a:rPr lang="en-US" dirty="0"/>
              <a:t>Improved performance for </a:t>
            </a:r>
            <a:r>
              <a:rPr lang="en-NZ" dirty="0"/>
              <a:t>question enhancement</a:t>
            </a:r>
            <a:endParaRPr lang="en-US" dirty="0"/>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27</a:t>
            </a:fld>
            <a:endParaRPr lang="en-US"/>
          </a:p>
        </p:txBody>
      </p:sp>
      <p:sp>
        <p:nvSpPr>
          <p:cNvPr id="13" name="Content Placeholder 10">
            <a:extLst>
              <a:ext uri="{FF2B5EF4-FFF2-40B4-BE49-F238E27FC236}">
                <a16:creationId xmlns:a16="http://schemas.microsoft.com/office/drawing/2014/main" id="{F7642D3B-4192-4E9F-B861-8B6624DE082B}"/>
              </a:ext>
            </a:extLst>
          </p:cNvPr>
          <p:cNvSpPr txBox="1">
            <a:spLocks/>
          </p:cNvSpPr>
          <p:nvPr/>
        </p:nvSpPr>
        <p:spPr>
          <a:xfrm>
            <a:off x="1371600" y="1571897"/>
            <a:ext cx="10140215" cy="4665617"/>
          </a:xfrm>
          <a:prstGeom prst="rect">
            <a:avLst/>
          </a:prstGeom>
        </p:spPr>
        <p:txBody>
          <a:bodyPr lIns="91440" tIns="45720" rIns="91440" bIns="45720" anchor="t"/>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results validated our hypothesis that increasing the amount of input information, increases RAG’s performance (↑ EM score).</a:t>
            </a:r>
          </a:p>
          <a:p>
            <a:r>
              <a:rPr lang="en-US" dirty="0"/>
              <a:t>However, the reoccurring retrieval collapse suggests that the increase in performance of RAG is merely a result of increasing the context of the question through an initial BM25 search. </a:t>
            </a:r>
          </a:p>
          <a:p>
            <a:r>
              <a:rPr lang="en-US" dirty="0"/>
              <a:t>The model did not improve due to an improved ability to search for relevant passages to answer the question.</a:t>
            </a:r>
          </a:p>
          <a:p>
            <a:r>
              <a:rPr lang="en-US" dirty="0"/>
              <a:t>Furthermore, this suggests the model learns that it is not essential to retrieve additional passages to answer the question since the enhanced question provides sufficient knowledge.</a:t>
            </a:r>
          </a:p>
          <a:p>
            <a:r>
              <a:rPr lang="en-US" dirty="0">
                <a:ea typeface="+mn-lt"/>
                <a:cs typeface="+mn-lt"/>
              </a:rPr>
              <a:t>This is an important finding as it shows lexical matching models can help RAG. </a:t>
            </a:r>
          </a:p>
        </p:txBody>
      </p:sp>
    </p:spTree>
    <p:extLst>
      <p:ext uri="{BB962C8B-B14F-4D97-AF65-F5344CB8AC3E}">
        <p14:creationId xmlns:p14="http://schemas.microsoft.com/office/powerpoint/2010/main" val="881926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5">
            <a:extLst>
              <a:ext uri="{FF2B5EF4-FFF2-40B4-BE49-F238E27FC236}">
                <a16:creationId xmlns:a16="http://schemas.microsoft.com/office/drawing/2014/main" id="{E9C065EA-8134-448F-A10E-52A2826C7381}"/>
              </a:ext>
            </a:extLst>
          </p:cNvPr>
          <p:cNvSpPr txBox="1">
            <a:spLocks/>
          </p:cNvSpPr>
          <p:nvPr/>
        </p:nvSpPr>
        <p:spPr>
          <a:xfrm>
            <a:off x="1353189" y="1028700"/>
            <a:ext cx="3616843" cy="4472690"/>
          </a:xfrm>
          <a:prstGeom prst="rect">
            <a:avLst/>
          </a:prstGeom>
        </p:spPr>
        <p:txBody>
          <a:bodyPr vert="horz" lIns="0" tIns="0" rIns="0" bIns="0" rtlCol="0" anchor="ctr">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spcAft>
                <a:spcPts val="600"/>
              </a:spcAft>
            </a:pPr>
            <a:r>
              <a:rPr lang="en-US" sz="3200"/>
              <a:t>Limitations of Research</a:t>
            </a:r>
          </a:p>
        </p:txBody>
      </p:sp>
      <p:sp>
        <p:nvSpPr>
          <p:cNvPr id="19" name="Rectangle 18">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1342105E-DA9A-4ED6-99D0-F7A9E170B07F}"/>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bg1"/>
                </a:solidFill>
              </a:rPr>
              <a:t>Monday, February 1, 20XX</a:t>
            </a:r>
          </a:p>
        </p:txBody>
      </p:sp>
      <p:sp>
        <p:nvSpPr>
          <p:cNvPr id="4" name="Slide Number Placeholder 3">
            <a:extLst>
              <a:ext uri="{FF2B5EF4-FFF2-40B4-BE49-F238E27FC236}">
                <a16:creationId xmlns:a16="http://schemas.microsoft.com/office/drawing/2014/main" id="{B7D65DF5-3889-44F9-A77B-03E489A43B37}"/>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28</a:t>
            </a:fld>
            <a:endParaRPr lang="en-US">
              <a:solidFill>
                <a:schemeClr val="bg1"/>
              </a:solidFill>
            </a:endParaRPr>
          </a:p>
        </p:txBody>
      </p:sp>
      <p:graphicFrame>
        <p:nvGraphicFramePr>
          <p:cNvPr id="9" name="Content Placeholder 10">
            <a:extLst>
              <a:ext uri="{FF2B5EF4-FFF2-40B4-BE49-F238E27FC236}">
                <a16:creationId xmlns:a16="http://schemas.microsoft.com/office/drawing/2014/main" id="{E18348DE-0997-4654-BD13-4E267BC33458}"/>
              </a:ext>
            </a:extLst>
          </p:cNvPr>
          <p:cNvGraphicFramePr/>
          <p:nvPr>
            <p:extLst>
              <p:ext uri="{D42A27DB-BD31-4B8C-83A1-F6EECF244321}">
                <p14:modId xmlns:p14="http://schemas.microsoft.com/office/powerpoint/2010/main" val="3391769993"/>
              </p:ext>
            </p:extLst>
          </p:nvPr>
        </p:nvGraphicFramePr>
        <p:xfrm>
          <a:off x="5172741" y="882502"/>
          <a:ext cx="6177516" cy="486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2465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2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5">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1050202" y="1028700"/>
            <a:ext cx="3633440" cy="4472690"/>
          </a:xfrm>
        </p:spPr>
        <p:txBody>
          <a:bodyPr vert="horz" lIns="0" tIns="0" rIns="0" bIns="0" rtlCol="0" anchor="ctr">
            <a:normAutofit/>
          </a:bodyPr>
          <a:lstStyle/>
          <a:p>
            <a:r>
              <a:rPr lang="en-US"/>
              <a:t>Next steps</a:t>
            </a:r>
          </a:p>
        </p:txBody>
      </p:sp>
      <p:sp>
        <p:nvSpPr>
          <p:cNvPr id="54" name="Rectangle 27">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29">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29</a:t>
            </a:fld>
            <a:endParaRPr lang="en-US">
              <a:solidFill>
                <a:schemeClr val="bg1"/>
              </a:solidFill>
            </a:endParaRPr>
          </a:p>
        </p:txBody>
      </p:sp>
      <p:graphicFrame>
        <p:nvGraphicFramePr>
          <p:cNvPr id="56" name="Content Placeholder 10">
            <a:extLst>
              <a:ext uri="{FF2B5EF4-FFF2-40B4-BE49-F238E27FC236}">
                <a16:creationId xmlns:a16="http://schemas.microsoft.com/office/drawing/2014/main" id="{E38D4E4C-57A4-4BA1-8595-8D572FD624C6}"/>
              </a:ext>
            </a:extLst>
          </p:cNvPr>
          <p:cNvGraphicFramePr/>
          <p:nvPr>
            <p:extLst>
              <p:ext uri="{D42A27DB-BD31-4B8C-83A1-F6EECF244321}">
                <p14:modId xmlns:p14="http://schemas.microsoft.com/office/powerpoint/2010/main" val="263747876"/>
              </p:ext>
            </p:extLst>
          </p:nvPr>
        </p:nvGraphicFramePr>
        <p:xfrm>
          <a:off x="5172741" y="882502"/>
          <a:ext cx="6177516" cy="486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2877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1380236" y="286601"/>
            <a:ext cx="5929422" cy="1852976"/>
          </a:xfrm>
        </p:spPr>
        <p:txBody>
          <a:bodyPr vert="horz" lIns="0" tIns="0" rIns="0" bIns="0" rtlCol="0" anchor="b">
            <a:normAutofit/>
          </a:bodyPr>
          <a:lstStyle/>
          <a:p>
            <a:r>
              <a:rPr lang="en-US"/>
              <a:t>Project introduction</a:t>
            </a:r>
          </a:p>
        </p:txBody>
      </p:sp>
      <p:sp>
        <p:nvSpPr>
          <p:cNvPr id="11" name="Content Placeholder 10">
            <a:extLst>
              <a:ext uri="{FF2B5EF4-FFF2-40B4-BE49-F238E27FC236}">
                <a16:creationId xmlns:a16="http://schemas.microsoft.com/office/drawing/2014/main" id="{AAF4EEE3-8713-423E-B3A1-79F902706576}"/>
              </a:ext>
            </a:extLst>
          </p:cNvPr>
          <p:cNvSpPr>
            <a:spLocks noGrp="1"/>
          </p:cNvSpPr>
          <p:nvPr>
            <p:ph sz="quarter" idx="17"/>
          </p:nvPr>
        </p:nvSpPr>
        <p:spPr>
          <a:xfrm>
            <a:off x="1380236" y="2520646"/>
            <a:ext cx="5929422" cy="3782111"/>
          </a:xfrm>
        </p:spPr>
        <p:txBody>
          <a:bodyPr vert="horz" lIns="0" tIns="0" rIns="0" bIns="0" rtlCol="0" anchor="t">
            <a:normAutofit/>
          </a:bodyPr>
          <a:lstStyle/>
          <a:p>
            <a:pPr marL="342900" indent="-342900">
              <a:lnSpc>
                <a:spcPct val="110000"/>
              </a:lnSpc>
              <a:buFont typeface="Arial" panose="020B0604020202020204" pitchFamily="34" charset="0"/>
              <a:buChar char="•"/>
            </a:pPr>
            <a:r>
              <a:rPr lang="en-US" sz="2000" dirty="0"/>
              <a:t>What are the current systems for question-answering? </a:t>
            </a:r>
          </a:p>
          <a:p>
            <a:pPr marL="342900" indent="-342900">
              <a:lnSpc>
                <a:spcPct val="110000"/>
              </a:lnSpc>
              <a:buFont typeface="Arial" panose="020B0604020202020204" pitchFamily="34" charset="0"/>
              <a:buChar char="•"/>
            </a:pPr>
            <a:r>
              <a:rPr lang="en-US" sz="2000" dirty="0"/>
              <a:t>Factoid open-domain question-answering (ODQA)</a:t>
            </a:r>
          </a:p>
          <a:p>
            <a:pPr marL="342900" indent="-342900">
              <a:lnSpc>
                <a:spcPct val="110000"/>
              </a:lnSpc>
              <a:buFont typeface="Arial" panose="020B0604020202020204" pitchFamily="34" charset="0"/>
              <a:buChar char="•"/>
            </a:pPr>
            <a:r>
              <a:rPr lang="en-US" sz="2000" dirty="0"/>
              <a:t>Information retrieval (IR) and machine reading comprehension (MRC)</a:t>
            </a:r>
          </a:p>
          <a:p>
            <a:pPr marL="342900" indent="-342900">
              <a:lnSpc>
                <a:spcPct val="110000"/>
              </a:lnSpc>
              <a:buFont typeface="Arial" panose="020B0604020202020204" pitchFamily="34" charset="0"/>
              <a:buChar char="•"/>
            </a:pPr>
            <a:r>
              <a:rPr lang="en-US" sz="2000" dirty="0"/>
              <a:t>Our research mainly focus on Retrieval Augmented Generation (RAG) for question-answering </a:t>
            </a:r>
          </a:p>
        </p:txBody>
      </p:sp>
      <p:sp>
        <p:nvSpPr>
          <p:cNvPr id="26" name="Rectangle 25">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8B48EBF6-60E6-462A-9155-5FAF136BCCBC}" type="slidenum">
              <a:rPr lang="en-US" smtClean="0">
                <a:solidFill>
                  <a:schemeClr val="bg1"/>
                </a:solidFill>
              </a:rPr>
              <a:pPr>
                <a:spcAft>
                  <a:spcPts val="600"/>
                </a:spcAft>
              </a:pPr>
              <a:t>3</a:t>
            </a:fld>
            <a:endParaRPr lang="en-US">
              <a:solidFill>
                <a:schemeClr val="bg1"/>
              </a:solidFill>
            </a:endParaRPr>
          </a:p>
        </p:txBody>
      </p:sp>
      <p:pic>
        <p:nvPicPr>
          <p:cNvPr id="16" name="Picture 15" descr="Many question marks on black background">
            <a:extLst>
              <a:ext uri="{FF2B5EF4-FFF2-40B4-BE49-F238E27FC236}">
                <a16:creationId xmlns:a16="http://schemas.microsoft.com/office/drawing/2014/main" id="{131B9D1B-FDAF-4F14-B508-3F341F27780B}"/>
              </a:ext>
            </a:extLst>
          </p:cNvPr>
          <p:cNvPicPr>
            <a:picLocks noChangeAspect="1"/>
          </p:cNvPicPr>
          <p:nvPr/>
        </p:nvPicPr>
        <p:blipFill rotWithShape="1">
          <a:blip r:embed="rId3"/>
          <a:srcRect l="61256" r="1" b="1"/>
          <a:stretch/>
        </p:blipFill>
        <p:spPr>
          <a:xfrm>
            <a:off x="8115300" y="-12515"/>
            <a:ext cx="4076700" cy="6418631"/>
          </a:xfrm>
          <a:prstGeom prst="rect">
            <a:avLst/>
          </a:prstGeom>
        </p:spPr>
      </p:pic>
    </p:spTree>
    <p:extLst>
      <p:ext uri="{BB962C8B-B14F-4D97-AF65-F5344CB8AC3E}">
        <p14:creationId xmlns:p14="http://schemas.microsoft.com/office/powerpoint/2010/main" val="2539589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B1EF-C035-410A-8865-2261A9C84F16}"/>
              </a:ext>
            </a:extLst>
          </p:cNvPr>
          <p:cNvSpPr>
            <a:spLocks noGrp="1"/>
          </p:cNvSpPr>
          <p:nvPr>
            <p:ph type="title"/>
          </p:nvPr>
        </p:nvSpPr>
        <p:spPr>
          <a:xfrm>
            <a:off x="975360" y="295014"/>
            <a:ext cx="10241280" cy="1234440"/>
          </a:xfrm>
        </p:spPr>
        <p:txBody>
          <a:bodyPr/>
          <a:lstStyle/>
          <a:p>
            <a:r>
              <a:rPr lang="en-NZ"/>
              <a:t>Conclusion</a:t>
            </a:r>
          </a:p>
        </p:txBody>
      </p:sp>
      <p:sp>
        <p:nvSpPr>
          <p:cNvPr id="4" name="Content Placeholder 3">
            <a:extLst>
              <a:ext uri="{FF2B5EF4-FFF2-40B4-BE49-F238E27FC236}">
                <a16:creationId xmlns:a16="http://schemas.microsoft.com/office/drawing/2014/main" id="{4CE3D304-CF58-4EA9-B5F5-8C0FDCCE62AA}"/>
              </a:ext>
            </a:extLst>
          </p:cNvPr>
          <p:cNvSpPr>
            <a:spLocks noGrp="1"/>
          </p:cNvSpPr>
          <p:nvPr>
            <p:ph idx="1"/>
          </p:nvPr>
        </p:nvSpPr>
        <p:spPr/>
        <p:txBody>
          <a:bodyPr>
            <a:normAutofit fontScale="85000" lnSpcReduction="10000"/>
          </a:bodyPr>
          <a:lstStyle/>
          <a:p>
            <a:r>
              <a:rPr lang="en-US" dirty="0"/>
              <a:t>Our research presented two data-centric contributions to improve the performance of RAG, with a focus on the COVID-19 domain, and they were: </a:t>
            </a:r>
          </a:p>
          <a:p>
            <a:pPr marL="914400" lvl="1" indent="-457200">
              <a:buFont typeface="+mj-lt"/>
              <a:buAutoNum type="arabicPeriod"/>
            </a:pPr>
            <a:r>
              <a:rPr lang="en-US" dirty="0"/>
              <a:t>Generation of unambiguous synthetic QA pairs using an abstractive </a:t>
            </a:r>
            <a:r>
              <a:rPr lang="en-US" dirty="0" err="1"/>
              <a:t>summarisation</a:t>
            </a:r>
            <a:r>
              <a:rPr lang="en-US" dirty="0"/>
              <a:t> method</a:t>
            </a:r>
          </a:p>
          <a:p>
            <a:pPr lvl="2"/>
            <a:r>
              <a:rPr lang="en-US" dirty="0"/>
              <a:t>We found that an abstractive approach to generate unambiguous synthetic QA pairs resulted in retrieval collapse, a phenomenon that occurs due to a longer target sequence.</a:t>
            </a:r>
          </a:p>
          <a:p>
            <a:pPr marL="914400" lvl="1" indent="-457200">
              <a:buFont typeface="+mj-lt"/>
              <a:buAutoNum type="arabicPeriod"/>
            </a:pPr>
            <a:r>
              <a:rPr lang="en-US" dirty="0"/>
              <a:t>Enhancement of information to the input question for improving the retriever component in RAG.</a:t>
            </a:r>
          </a:p>
          <a:p>
            <a:pPr lvl="2"/>
            <a:r>
              <a:rPr lang="en-US" dirty="0"/>
              <a:t>We found that appending related passages to the input question improves RAG’s exact match score by about 20%, but this is not a result of the retriever making better judgments as we still observed retrieval collapse. </a:t>
            </a:r>
          </a:p>
          <a:p>
            <a:r>
              <a:rPr lang="en-US" dirty="0"/>
              <a:t>We also had two indirect contributions: </a:t>
            </a:r>
          </a:p>
          <a:p>
            <a:pPr marL="914400" lvl="1" indent="-457200">
              <a:buFont typeface="+mj-lt"/>
              <a:buAutoNum type="arabicPeriod"/>
            </a:pPr>
            <a:r>
              <a:rPr lang="en-US" dirty="0"/>
              <a:t>Dense vector embeddings for round trip consistency</a:t>
            </a:r>
          </a:p>
          <a:p>
            <a:pPr marL="914400" lvl="1" indent="-457200">
              <a:buFont typeface="+mj-lt"/>
              <a:buAutoNum type="arabicPeriod"/>
            </a:pPr>
            <a:r>
              <a:rPr lang="en-US" dirty="0"/>
              <a:t>RAG pipeline implementation</a:t>
            </a:r>
          </a:p>
          <a:p>
            <a:r>
              <a:rPr lang="en-US" dirty="0"/>
              <a:t>Overall, our research showed that further efforts focusing on data-centric techniques are required to improve RAG’s ODQA performance without the issue of retrieval collapse.</a:t>
            </a:r>
            <a:endParaRPr lang="en-NZ" dirty="0"/>
          </a:p>
        </p:txBody>
      </p:sp>
      <p:sp>
        <p:nvSpPr>
          <p:cNvPr id="6" name="Slide Number Placeholder 5">
            <a:extLst>
              <a:ext uri="{FF2B5EF4-FFF2-40B4-BE49-F238E27FC236}">
                <a16:creationId xmlns:a16="http://schemas.microsoft.com/office/drawing/2014/main" id="{69C10A77-C1E1-4EE5-9BEB-5D114CEF702E}"/>
              </a:ext>
            </a:extLst>
          </p:cNvPr>
          <p:cNvSpPr>
            <a:spLocks noGrp="1"/>
          </p:cNvSpPr>
          <p:nvPr>
            <p:ph type="sldNum" sz="quarter" idx="12"/>
          </p:nvPr>
        </p:nvSpPr>
        <p:spPr/>
        <p:txBody>
          <a:bodyPr/>
          <a:lstStyle/>
          <a:p>
            <a:fld id="{C01389E6-C847-4AD0-B56D-D205B2EAB1EE}" type="slidenum">
              <a:rPr lang="en-US" smtClean="0"/>
              <a:t>30</a:t>
            </a:fld>
            <a:endParaRPr lang="en-US"/>
          </a:p>
        </p:txBody>
      </p:sp>
    </p:spTree>
    <p:extLst>
      <p:ext uri="{BB962C8B-B14F-4D97-AF65-F5344CB8AC3E}">
        <p14:creationId xmlns:p14="http://schemas.microsoft.com/office/powerpoint/2010/main" val="237522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a:xfrm>
            <a:off x="8643193" y="457201"/>
            <a:ext cx="3091607" cy="1727643"/>
          </a:xfrm>
        </p:spPr>
        <p:txBody>
          <a:bodyPr/>
          <a:lstStyle/>
          <a:p>
            <a:r>
              <a:rPr lang="en-US"/>
              <a:t>Thank you</a:t>
            </a:r>
          </a:p>
        </p:txBody>
      </p:sp>
      <p:sp>
        <p:nvSpPr>
          <p:cNvPr id="2" name="Footer Placeholder 1">
            <a:extLst>
              <a:ext uri="{FF2B5EF4-FFF2-40B4-BE49-F238E27FC236}">
                <a16:creationId xmlns:a16="http://schemas.microsoft.com/office/drawing/2014/main" id="{DCE49CC8-6A9D-4BEB-8ED2-83DB2D140C74}"/>
              </a:ext>
            </a:extLst>
          </p:cNvPr>
          <p:cNvSpPr>
            <a:spLocks noGrp="1"/>
          </p:cNvSpPr>
          <p:nvPr>
            <p:ph type="ftr" sz="quarter" idx="11"/>
          </p:nvPr>
        </p:nvSpPr>
        <p:spPr>
          <a:xfrm rot="5400000">
            <a:off x="-1828800" y="1911096"/>
            <a:ext cx="4114800" cy="457200"/>
          </a:xfrm>
        </p:spPr>
        <p:txBody>
          <a:bodyPr/>
          <a:lstStyle/>
          <a:p>
            <a:r>
              <a:rPr lang="en-US"/>
              <a:t>Sample Footer Text</a:t>
            </a:r>
          </a:p>
        </p:txBody>
      </p:sp>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a:xfrm>
            <a:off x="8643938" y="2530475"/>
            <a:ext cx="3023806" cy="3427413"/>
          </a:xfrm>
        </p:spPr>
        <p:txBody>
          <a:bodyPr/>
          <a:lstStyle/>
          <a:p>
            <a:r>
              <a:rPr lang="en-US"/>
              <a:t>Andrew Wang</a:t>
            </a:r>
          </a:p>
          <a:p>
            <a:r>
              <a:rPr lang="en-US"/>
              <a:t>Jaime Wu</a:t>
            </a:r>
          </a:p>
        </p:txBody>
      </p:sp>
      <p:sp>
        <p:nvSpPr>
          <p:cNvPr id="16" name="Slide Number Placeholder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31</a:t>
            </a:fld>
            <a:endParaRPr lang="en-US"/>
          </a:p>
        </p:txBody>
      </p:sp>
      <p:sp>
        <p:nvSpPr>
          <p:cNvPr id="4" name="Picture Placeholder 3">
            <a:extLst>
              <a:ext uri="{FF2B5EF4-FFF2-40B4-BE49-F238E27FC236}">
                <a16:creationId xmlns:a16="http://schemas.microsoft.com/office/drawing/2014/main" id="{46C29B13-9342-4A1A-8F2D-7FF1AAE57C46}"/>
              </a:ext>
            </a:extLst>
          </p:cNvPr>
          <p:cNvSpPr>
            <a:spLocks noGrp="1"/>
          </p:cNvSpPr>
          <p:nvPr>
            <p:ph type="pic" sz="quarter" idx="13"/>
          </p:nvPr>
        </p:nvSpPr>
        <p:spPr/>
      </p:sp>
      <p:pic>
        <p:nvPicPr>
          <p:cNvPr id="8" name="Picture 6" descr="Hugging Face · GitHub">
            <a:extLst>
              <a:ext uri="{FF2B5EF4-FFF2-40B4-BE49-F238E27FC236}">
                <a16:creationId xmlns:a16="http://schemas.microsoft.com/office/drawing/2014/main" id="{E2D63901-1632-4A7F-A96F-653D397EA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869" y="4291013"/>
            <a:ext cx="16668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391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83AC4-EAA3-413D-9C22-4B10289843C1}"/>
              </a:ext>
            </a:extLst>
          </p:cNvPr>
          <p:cNvSpPr>
            <a:spLocks noGrp="1"/>
          </p:cNvSpPr>
          <p:nvPr>
            <p:ph type="title"/>
          </p:nvPr>
        </p:nvSpPr>
        <p:spPr/>
        <p:txBody>
          <a:bodyPr/>
          <a:lstStyle/>
          <a:p>
            <a:endParaRPr lang="en-NZ"/>
          </a:p>
        </p:txBody>
      </p:sp>
      <p:sp>
        <p:nvSpPr>
          <p:cNvPr id="3" name="Picture Placeholder 2">
            <a:extLst>
              <a:ext uri="{FF2B5EF4-FFF2-40B4-BE49-F238E27FC236}">
                <a16:creationId xmlns:a16="http://schemas.microsoft.com/office/drawing/2014/main" id="{F859C9C5-B557-4BFD-8F5B-65C1D83E3372}"/>
              </a:ext>
            </a:extLst>
          </p:cNvPr>
          <p:cNvSpPr>
            <a:spLocks noGrp="1"/>
          </p:cNvSpPr>
          <p:nvPr>
            <p:ph type="pic" sz="quarter" idx="13"/>
          </p:nvPr>
        </p:nvSpPr>
        <p:spPr/>
      </p:sp>
      <p:sp>
        <p:nvSpPr>
          <p:cNvPr id="4" name="Footer Placeholder 3">
            <a:extLst>
              <a:ext uri="{FF2B5EF4-FFF2-40B4-BE49-F238E27FC236}">
                <a16:creationId xmlns:a16="http://schemas.microsoft.com/office/drawing/2014/main" id="{BCA663C1-D99B-40F4-A5EC-39AB179CBD9D}"/>
              </a:ext>
            </a:extLst>
          </p:cNvPr>
          <p:cNvSpPr>
            <a:spLocks noGrp="1"/>
          </p:cNvSpPr>
          <p:nvPr>
            <p:ph type="ftr" sz="quarter" idx="11"/>
          </p:nvPr>
        </p:nvSpPr>
        <p:spPr/>
        <p:txBody>
          <a:bodyPr/>
          <a:lstStyle/>
          <a:p>
            <a:r>
              <a:rPr lang="en-US">
                <a:solidFill>
                  <a:schemeClr val="bg1"/>
                </a:solidFill>
              </a:rPr>
              <a:t>Sample Footer Text</a:t>
            </a:r>
          </a:p>
        </p:txBody>
      </p:sp>
      <p:sp>
        <p:nvSpPr>
          <p:cNvPr id="5" name="Content Placeholder 4">
            <a:extLst>
              <a:ext uri="{FF2B5EF4-FFF2-40B4-BE49-F238E27FC236}">
                <a16:creationId xmlns:a16="http://schemas.microsoft.com/office/drawing/2014/main" id="{EF76B9E5-04E9-4FDD-BFAE-6F2FE8D7266B}"/>
              </a:ext>
            </a:extLst>
          </p:cNvPr>
          <p:cNvSpPr>
            <a:spLocks noGrp="1"/>
          </p:cNvSpPr>
          <p:nvPr>
            <p:ph sz="quarter" idx="14"/>
          </p:nvPr>
        </p:nvSpPr>
        <p:spPr/>
        <p:txBody>
          <a:bodyPr/>
          <a:lstStyle/>
          <a:p>
            <a:endParaRPr lang="en-NZ"/>
          </a:p>
        </p:txBody>
      </p:sp>
      <p:sp>
        <p:nvSpPr>
          <p:cNvPr id="6" name="Date Placeholder 5">
            <a:extLst>
              <a:ext uri="{FF2B5EF4-FFF2-40B4-BE49-F238E27FC236}">
                <a16:creationId xmlns:a16="http://schemas.microsoft.com/office/drawing/2014/main" id="{6E2DDD46-6AC7-4938-8753-1A9E3D0D03AF}"/>
              </a:ext>
            </a:extLst>
          </p:cNvPr>
          <p:cNvSpPr>
            <a:spLocks noGrp="1"/>
          </p:cNvSpPr>
          <p:nvPr>
            <p:ph type="dt" sz="half" idx="10"/>
          </p:nvPr>
        </p:nvSpPr>
        <p:spPr/>
        <p:txBody>
          <a:bodyPr/>
          <a:lstStyle/>
          <a:p>
            <a:r>
              <a:rPr lang="en-US"/>
              <a:t>Monday, February 1, 20XX</a:t>
            </a:r>
          </a:p>
        </p:txBody>
      </p:sp>
      <p:sp>
        <p:nvSpPr>
          <p:cNvPr id="7" name="Slide Number Placeholder 6">
            <a:extLst>
              <a:ext uri="{FF2B5EF4-FFF2-40B4-BE49-F238E27FC236}">
                <a16:creationId xmlns:a16="http://schemas.microsoft.com/office/drawing/2014/main" id="{0F6E0D94-C320-4EC3-B01F-309D6C757D07}"/>
              </a:ext>
            </a:extLst>
          </p:cNvPr>
          <p:cNvSpPr>
            <a:spLocks noGrp="1"/>
          </p:cNvSpPr>
          <p:nvPr>
            <p:ph type="sldNum" sz="quarter" idx="12"/>
          </p:nvPr>
        </p:nvSpPr>
        <p:spPr/>
        <p:txBody>
          <a:bodyPr/>
          <a:lstStyle/>
          <a:p>
            <a:fld id="{C01389E6-C847-4AD0-B56D-D205B2EAB1EE}" type="slidenum">
              <a:rPr lang="en-US" smtClean="0"/>
              <a:t>32</a:t>
            </a:fld>
            <a:endParaRPr lang="en-US"/>
          </a:p>
        </p:txBody>
      </p:sp>
      <p:sp>
        <p:nvSpPr>
          <p:cNvPr id="8" name="Oval 7">
            <a:extLst>
              <a:ext uri="{FF2B5EF4-FFF2-40B4-BE49-F238E27FC236}">
                <a16:creationId xmlns:a16="http://schemas.microsoft.com/office/drawing/2014/main" id="{0D977941-18AD-4D24-B45E-5592B8B3AC2C}"/>
              </a:ext>
            </a:extLst>
          </p:cNvPr>
          <p:cNvSpPr/>
          <p:nvPr/>
        </p:nvSpPr>
        <p:spPr>
          <a:xfrm>
            <a:off x="0" y="0"/>
            <a:ext cx="8326419" cy="4754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615FBFB3-655B-43D2-BBF2-03690BA89416}"/>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842555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descr="A person reaching for a paper on a table full of paper and sticky notes">
            <a:extLst>
              <a:ext uri="{FF2B5EF4-FFF2-40B4-BE49-F238E27FC236}">
                <a16:creationId xmlns:a16="http://schemas.microsoft.com/office/drawing/2014/main" id="{9AAAFC23-1CF1-47F5-902B-3F0302A6A102}"/>
              </a:ext>
            </a:extLst>
          </p:cNvPr>
          <p:cNvPicPr>
            <a:picLocks noGrp="1" noChangeAspect="1"/>
          </p:cNvPicPr>
          <p:nvPr>
            <p:ph type="pic" sz="quarter" idx="13"/>
          </p:nvPr>
        </p:nvPicPr>
        <p:blipFill rotWithShape="1">
          <a:blip r:embed="rId2"/>
          <a:srcRect t="8077" b="7435"/>
          <a:stretch/>
        </p:blipFill>
        <p:spPr>
          <a:xfrm>
            <a:off x="6625" y="10"/>
            <a:ext cx="12192000" cy="6875809"/>
          </a:xfrm>
          <a:prstGeom prst="rect">
            <a:avLst/>
          </a:prstGeom>
        </p:spPr>
      </p:pic>
      <p:sp>
        <p:nvSpPr>
          <p:cNvPr id="40" name="Rectangle 3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32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6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3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334370" y="2950387"/>
            <a:ext cx="3245409" cy="3531403"/>
          </a:xfrm>
        </p:spPr>
        <p:txBody>
          <a:bodyPr vert="horz" lIns="0" tIns="0" rIns="0" bIns="0" rtlCol="0" anchor="t">
            <a:normAutofit/>
          </a:bodyPr>
          <a:lstStyle/>
          <a:p>
            <a:pPr algn="r"/>
            <a:r>
              <a:rPr lang="en-US" sz="3000" spc="750"/>
              <a:t>Literature review</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642026" y="525970"/>
            <a:ext cx="2937753" cy="1600225"/>
          </a:xfrm>
        </p:spPr>
        <p:txBody>
          <a:bodyPr vert="horz" lIns="0" tIns="0" rIns="0" bIns="0" rtlCol="0" anchor="b">
            <a:normAutofit/>
          </a:bodyPr>
          <a:lstStyle/>
          <a:p>
            <a:pPr marL="0" indent="0" algn="r">
              <a:lnSpc>
                <a:spcPct val="150000"/>
              </a:lnSpc>
            </a:pPr>
            <a:r>
              <a:rPr lang="en-US" sz="1200" b="1" cap="all" spc="600"/>
              <a:t> </a:t>
            </a:r>
          </a:p>
        </p:txBody>
      </p:sp>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r>
              <a:rPr lang="en-US">
                <a:solidFill>
                  <a:schemeClr val="bg1"/>
                </a:solidFill>
              </a:rPr>
              <a:t>Monday, February 1, 20XX</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4</a:t>
            </a:fld>
            <a:endParaRPr lang="en-US">
              <a:solidFill>
                <a:schemeClr val="bg1"/>
              </a:solidFill>
            </a:endParaRPr>
          </a:p>
        </p:txBody>
      </p:sp>
    </p:spTree>
    <p:extLst>
      <p:ext uri="{BB962C8B-B14F-4D97-AF65-F5344CB8AC3E}">
        <p14:creationId xmlns:p14="http://schemas.microsoft.com/office/powerpoint/2010/main" val="71536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1426464" y="425414"/>
            <a:ext cx="10241280" cy="1234440"/>
          </a:xfrm>
        </p:spPr>
        <p:txBody>
          <a:bodyPr>
            <a:normAutofit/>
          </a:bodyPr>
          <a:lstStyle/>
          <a:p>
            <a:r>
              <a:rPr lang="en-US" dirty="0"/>
              <a:t>Open-Domain Question-Answering (ODQA)</a:t>
            </a:r>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5</a:t>
            </a:fld>
            <a:endParaRPr lang="en-US"/>
          </a:p>
        </p:txBody>
      </p:sp>
      <p:sp>
        <p:nvSpPr>
          <p:cNvPr id="13" name="Text Placeholder 8">
            <a:extLst>
              <a:ext uri="{FF2B5EF4-FFF2-40B4-BE49-F238E27FC236}">
                <a16:creationId xmlns:a16="http://schemas.microsoft.com/office/drawing/2014/main" id="{23E6EAEA-8CF2-4A8E-97EA-50D73EA3B24A}"/>
              </a:ext>
            </a:extLst>
          </p:cNvPr>
          <p:cNvSpPr txBox="1">
            <a:spLocks/>
          </p:cNvSpPr>
          <p:nvPr/>
        </p:nvSpPr>
        <p:spPr>
          <a:xfrm>
            <a:off x="1415903" y="1790482"/>
            <a:ext cx="4846320" cy="823912"/>
          </a:xfrm>
          <a:prstGeom prst="rect">
            <a:avLst/>
          </a:prstGeom>
        </p:spPr>
        <p:txBody>
          <a:bodyPr vert="horz" lIns="0" tIns="0" rIns="0" bIns="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Open Book</a:t>
            </a:r>
          </a:p>
        </p:txBody>
      </p:sp>
      <p:sp>
        <p:nvSpPr>
          <p:cNvPr id="15" name="Text Placeholder 8">
            <a:extLst>
              <a:ext uri="{FF2B5EF4-FFF2-40B4-BE49-F238E27FC236}">
                <a16:creationId xmlns:a16="http://schemas.microsoft.com/office/drawing/2014/main" id="{7CB5FA6D-D65A-4318-B98B-29A67A3226E7}"/>
              </a:ext>
            </a:extLst>
          </p:cNvPr>
          <p:cNvSpPr txBox="1">
            <a:spLocks/>
          </p:cNvSpPr>
          <p:nvPr/>
        </p:nvSpPr>
        <p:spPr>
          <a:xfrm>
            <a:off x="6448697" y="1790482"/>
            <a:ext cx="4846320" cy="823912"/>
          </a:xfrm>
          <a:prstGeom prst="rect">
            <a:avLst/>
          </a:prstGeom>
        </p:spPr>
        <p:txBody>
          <a:bodyPr vert="horz" lIns="0" tIns="0" rIns="0" bIns="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Closed Book</a:t>
            </a:r>
          </a:p>
        </p:txBody>
      </p:sp>
      <p:pic>
        <p:nvPicPr>
          <p:cNvPr id="4100" name="Picture 4">
            <a:extLst>
              <a:ext uri="{FF2B5EF4-FFF2-40B4-BE49-F238E27FC236}">
                <a16:creationId xmlns:a16="http://schemas.microsoft.com/office/drawing/2014/main" id="{F35F6BE2-86C4-407D-B203-C428F9BC71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276"/>
          <a:stretch/>
        </p:blipFill>
        <p:spPr bwMode="auto">
          <a:xfrm>
            <a:off x="2114361" y="2714036"/>
            <a:ext cx="3449403" cy="31522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B57511E7-171C-4FEC-9ABD-61D8CB8721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441" t="49758"/>
          <a:stretch/>
        </p:blipFill>
        <p:spPr bwMode="auto">
          <a:xfrm>
            <a:off x="7772076" y="2710882"/>
            <a:ext cx="2196129" cy="315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461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0">
            <a:extLst>
              <a:ext uri="{FF2B5EF4-FFF2-40B4-BE49-F238E27FC236}">
                <a16:creationId xmlns:a16="http://schemas.microsoft.com/office/drawing/2014/main" id="{F7642D3B-4192-4E9F-B861-8B6624DE082B}"/>
              </a:ext>
            </a:extLst>
          </p:cNvPr>
          <p:cNvSpPr txBox="1">
            <a:spLocks/>
          </p:cNvSpPr>
          <p:nvPr/>
        </p:nvSpPr>
        <p:spPr>
          <a:xfrm>
            <a:off x="1361421" y="4252731"/>
            <a:ext cx="9469149" cy="1983241"/>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t>RAG is a novel end-2-end architecture</a:t>
            </a:r>
          </a:p>
          <a:p>
            <a:pPr lvl="1" fontAlgn="base"/>
            <a:r>
              <a:rPr lang="en-US" dirty="0"/>
              <a:t>Dense Passage Retriever (DPR) for information retrieval (IR) </a:t>
            </a:r>
          </a:p>
          <a:p>
            <a:pPr lvl="1" fontAlgn="base"/>
            <a:r>
              <a:rPr lang="en-US" dirty="0"/>
              <a:t>BART for machine reading comprehension (MRC) </a:t>
            </a:r>
          </a:p>
          <a:p>
            <a:pPr fontAlgn="base"/>
            <a:r>
              <a:rPr lang="en-US" dirty="0"/>
              <a:t>Outperforms current models, establishing a new state-of-the-art performance for knowledge-intensive NLP tasks such </a:t>
            </a:r>
            <a:r>
              <a:rPr lang="en-US"/>
              <a:t>as </a:t>
            </a:r>
            <a:r>
              <a:rPr lang="en-US" dirty="0"/>
              <a:t>question-answering</a:t>
            </a:r>
          </a:p>
          <a:p>
            <a:pPr lvl="1" fontAlgn="base"/>
            <a:endParaRPr lang="en-US" sz="1800" dirty="0"/>
          </a:p>
        </p:txBody>
      </p:sp>
      <p:sp>
        <p:nvSpPr>
          <p:cNvPr id="27" name="Rectangle 26">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6</a:t>
            </a:fld>
            <a:endParaRPr lang="en-US">
              <a:solidFill>
                <a:schemeClr val="bg1"/>
              </a:solidFill>
            </a:endParaRPr>
          </a:p>
        </p:txBody>
      </p:sp>
      <p:pic>
        <p:nvPicPr>
          <p:cNvPr id="4" name="Picture 3">
            <a:extLst>
              <a:ext uri="{FF2B5EF4-FFF2-40B4-BE49-F238E27FC236}">
                <a16:creationId xmlns:a16="http://schemas.microsoft.com/office/drawing/2014/main" id="{4E6D56FB-FFA7-46E6-B12D-BFB2AF0485CB}"/>
              </a:ext>
            </a:extLst>
          </p:cNvPr>
          <p:cNvPicPr>
            <a:picLocks noChangeAspect="1"/>
          </p:cNvPicPr>
          <p:nvPr/>
        </p:nvPicPr>
        <p:blipFill>
          <a:blip r:embed="rId3"/>
          <a:stretch>
            <a:fillRect/>
          </a:stretch>
        </p:blipFill>
        <p:spPr>
          <a:xfrm>
            <a:off x="2619786" y="1931013"/>
            <a:ext cx="6952420" cy="2050559"/>
          </a:xfrm>
          <a:prstGeom prst="rect">
            <a:avLst/>
          </a:prstGeom>
        </p:spPr>
      </p:pic>
      <p:sp>
        <p:nvSpPr>
          <p:cNvPr id="11" name="Title 5">
            <a:extLst>
              <a:ext uri="{FF2B5EF4-FFF2-40B4-BE49-F238E27FC236}">
                <a16:creationId xmlns:a16="http://schemas.microsoft.com/office/drawing/2014/main" id="{654EAE00-5E7B-4D9D-99F7-8D0F21802D36}"/>
              </a:ext>
            </a:extLst>
          </p:cNvPr>
          <p:cNvSpPr txBox="1">
            <a:spLocks/>
          </p:cNvSpPr>
          <p:nvPr/>
        </p:nvSpPr>
        <p:spPr>
          <a:xfrm>
            <a:off x="1426464" y="425414"/>
            <a:ext cx="10241280" cy="1234440"/>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dirty="0"/>
              <a:t>Retrieval Augmented Generation (RAG)</a:t>
            </a:r>
          </a:p>
        </p:txBody>
      </p:sp>
    </p:spTree>
    <p:extLst>
      <p:ext uri="{BB962C8B-B14F-4D97-AF65-F5344CB8AC3E}">
        <p14:creationId xmlns:p14="http://schemas.microsoft.com/office/powerpoint/2010/main" val="1555619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5">
            <a:extLst>
              <a:ext uri="{FF2B5EF4-FFF2-40B4-BE49-F238E27FC236}">
                <a16:creationId xmlns:a16="http://schemas.microsoft.com/office/drawing/2014/main" id="{977BD30B-BB7C-458B-AC1F-B7EC68CF1D88}"/>
              </a:ext>
            </a:extLst>
          </p:cNvPr>
          <p:cNvSpPr txBox="1">
            <a:spLocks/>
          </p:cNvSpPr>
          <p:nvPr/>
        </p:nvSpPr>
        <p:spPr>
          <a:xfrm>
            <a:off x="1426464" y="425414"/>
            <a:ext cx="10241280" cy="1234440"/>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dirty="0"/>
              <a:t>How does RAG WORK?</a:t>
            </a:r>
          </a:p>
          <a:p>
            <a:endParaRPr lang="en-US" dirty="0"/>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7</a:t>
            </a:fld>
            <a:endParaRPr lang="en-US"/>
          </a:p>
        </p:txBody>
      </p:sp>
      <p:grpSp>
        <p:nvGrpSpPr>
          <p:cNvPr id="5" name="Group 4">
            <a:extLst>
              <a:ext uri="{FF2B5EF4-FFF2-40B4-BE49-F238E27FC236}">
                <a16:creationId xmlns:a16="http://schemas.microsoft.com/office/drawing/2014/main" id="{E3D6643B-1230-4374-9F84-AFF88AE6380C}"/>
              </a:ext>
            </a:extLst>
          </p:cNvPr>
          <p:cNvGrpSpPr/>
          <p:nvPr/>
        </p:nvGrpSpPr>
        <p:grpSpPr>
          <a:xfrm>
            <a:off x="243593" y="2651586"/>
            <a:ext cx="1990846" cy="1837730"/>
            <a:chOff x="690623" y="2971800"/>
            <a:chExt cx="1990846" cy="1837730"/>
          </a:xfrm>
        </p:grpSpPr>
        <p:pic>
          <p:nvPicPr>
            <p:cNvPr id="3" name="Graphic 2" descr="Badge Question Mark with solid fill">
              <a:extLst>
                <a:ext uri="{FF2B5EF4-FFF2-40B4-BE49-F238E27FC236}">
                  <a16:creationId xmlns:a16="http://schemas.microsoft.com/office/drawing/2014/main" id="{315F95E7-2384-451E-8F09-EAB80A48A5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8846" y="2971800"/>
              <a:ext cx="914400" cy="914400"/>
            </a:xfrm>
            <a:prstGeom prst="rect">
              <a:avLst/>
            </a:prstGeom>
          </p:spPr>
        </p:pic>
        <p:sp>
          <p:nvSpPr>
            <p:cNvPr id="4" name="TextBox 3">
              <a:extLst>
                <a:ext uri="{FF2B5EF4-FFF2-40B4-BE49-F238E27FC236}">
                  <a16:creationId xmlns:a16="http://schemas.microsoft.com/office/drawing/2014/main" id="{15DD71B9-95F1-4D3C-BF4C-BA3FA30689E4}"/>
                </a:ext>
              </a:extLst>
            </p:cNvPr>
            <p:cNvSpPr txBox="1"/>
            <p:nvPr/>
          </p:nvSpPr>
          <p:spPr>
            <a:xfrm>
              <a:off x="690623" y="3886200"/>
              <a:ext cx="1990846" cy="923330"/>
            </a:xfrm>
            <a:prstGeom prst="rect">
              <a:avLst/>
            </a:prstGeom>
            <a:noFill/>
          </p:spPr>
          <p:txBody>
            <a:bodyPr wrap="square" rtlCol="0">
              <a:spAutoFit/>
            </a:bodyPr>
            <a:lstStyle/>
            <a:p>
              <a:pPr algn="ctr"/>
              <a:r>
                <a:rPr lang="en-NZ" dirty="0"/>
                <a:t>When did the first mammal appear on Earth?</a:t>
              </a:r>
            </a:p>
          </p:txBody>
        </p:sp>
      </p:grpSp>
      <p:grpSp>
        <p:nvGrpSpPr>
          <p:cNvPr id="9" name="Group 8">
            <a:extLst>
              <a:ext uri="{FF2B5EF4-FFF2-40B4-BE49-F238E27FC236}">
                <a16:creationId xmlns:a16="http://schemas.microsoft.com/office/drawing/2014/main" id="{31265F29-5260-4C5C-87A3-CF6FCC0BDD75}"/>
              </a:ext>
            </a:extLst>
          </p:cNvPr>
          <p:cNvGrpSpPr/>
          <p:nvPr/>
        </p:nvGrpSpPr>
        <p:grpSpPr>
          <a:xfrm>
            <a:off x="4600579" y="1846792"/>
            <a:ext cx="2857021" cy="3658082"/>
            <a:chOff x="4501499" y="1731051"/>
            <a:chExt cx="2857021" cy="3658082"/>
          </a:xfrm>
        </p:grpSpPr>
        <p:sp>
          <p:nvSpPr>
            <p:cNvPr id="17" name="TextBox 16">
              <a:extLst>
                <a:ext uri="{FF2B5EF4-FFF2-40B4-BE49-F238E27FC236}">
                  <a16:creationId xmlns:a16="http://schemas.microsoft.com/office/drawing/2014/main" id="{234EF49C-E73E-42DA-9338-DF2F5CEDA386}"/>
                </a:ext>
              </a:extLst>
            </p:cNvPr>
            <p:cNvSpPr txBox="1"/>
            <p:nvPr/>
          </p:nvSpPr>
          <p:spPr>
            <a:xfrm>
              <a:off x="4815400" y="3793439"/>
              <a:ext cx="2307220" cy="369332"/>
            </a:xfrm>
            <a:prstGeom prst="rect">
              <a:avLst/>
            </a:prstGeom>
            <a:noFill/>
          </p:spPr>
          <p:txBody>
            <a:bodyPr wrap="square">
              <a:spAutoFit/>
            </a:bodyPr>
            <a:lstStyle/>
            <a:p>
              <a:r>
                <a:rPr lang="en-US"/>
                <a:t>“History of Earth …”</a:t>
              </a:r>
              <a:endParaRPr lang="en-NZ"/>
            </a:p>
          </p:txBody>
        </p:sp>
        <p:sp>
          <p:nvSpPr>
            <p:cNvPr id="18" name="TextBox 17">
              <a:extLst>
                <a:ext uri="{FF2B5EF4-FFF2-40B4-BE49-F238E27FC236}">
                  <a16:creationId xmlns:a16="http://schemas.microsoft.com/office/drawing/2014/main" id="{716D118A-5DFC-4142-B983-EE010CD636B8}"/>
                </a:ext>
              </a:extLst>
            </p:cNvPr>
            <p:cNvSpPr txBox="1"/>
            <p:nvPr/>
          </p:nvSpPr>
          <p:spPr>
            <a:xfrm>
              <a:off x="5119782" y="2577579"/>
              <a:ext cx="1620456" cy="369332"/>
            </a:xfrm>
            <a:prstGeom prst="rect">
              <a:avLst/>
            </a:prstGeom>
            <a:noFill/>
          </p:spPr>
          <p:txBody>
            <a:bodyPr wrap="square">
              <a:spAutoFit/>
            </a:bodyPr>
            <a:lstStyle/>
            <a:p>
              <a:r>
                <a:rPr lang="en-US"/>
                <a:t>“Mammal …” </a:t>
              </a:r>
              <a:endParaRPr lang="en-NZ"/>
            </a:p>
          </p:txBody>
        </p:sp>
        <p:sp>
          <p:nvSpPr>
            <p:cNvPr id="20" name="TextBox 19">
              <a:extLst>
                <a:ext uri="{FF2B5EF4-FFF2-40B4-BE49-F238E27FC236}">
                  <a16:creationId xmlns:a16="http://schemas.microsoft.com/office/drawing/2014/main" id="{3CCFC22B-0EB1-426E-9B62-F3ED97BAC512}"/>
                </a:ext>
              </a:extLst>
            </p:cNvPr>
            <p:cNvSpPr txBox="1"/>
            <p:nvPr/>
          </p:nvSpPr>
          <p:spPr>
            <a:xfrm>
              <a:off x="4501499" y="5019801"/>
              <a:ext cx="2857021" cy="369332"/>
            </a:xfrm>
            <a:prstGeom prst="rect">
              <a:avLst/>
            </a:prstGeom>
            <a:noFill/>
          </p:spPr>
          <p:txBody>
            <a:bodyPr wrap="square">
              <a:spAutoFit/>
            </a:bodyPr>
            <a:lstStyle/>
            <a:p>
              <a:r>
                <a:rPr lang="en-NZ"/>
                <a:t>“</a:t>
              </a:r>
              <a:r>
                <a:rPr lang="en-US"/>
                <a:t>Evolution of Mammal</a:t>
              </a:r>
              <a:r>
                <a:rPr lang="en-NZ"/>
                <a:t> …”</a:t>
              </a:r>
            </a:p>
          </p:txBody>
        </p:sp>
        <p:pic>
          <p:nvPicPr>
            <p:cNvPr id="28" name="Graphic 27" descr="Document with solid fill">
              <a:extLst>
                <a:ext uri="{FF2B5EF4-FFF2-40B4-BE49-F238E27FC236}">
                  <a16:creationId xmlns:a16="http://schemas.microsoft.com/office/drawing/2014/main" id="{E0634919-8062-473B-A16D-B5B8EB549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2810" y="2946911"/>
              <a:ext cx="914400" cy="914400"/>
            </a:xfrm>
            <a:prstGeom prst="rect">
              <a:avLst/>
            </a:prstGeom>
          </p:spPr>
        </p:pic>
        <p:pic>
          <p:nvPicPr>
            <p:cNvPr id="29" name="Graphic 28" descr="Document with solid fill">
              <a:extLst>
                <a:ext uri="{FF2B5EF4-FFF2-40B4-BE49-F238E27FC236}">
                  <a16:creationId xmlns:a16="http://schemas.microsoft.com/office/drawing/2014/main" id="{9D0AB6A2-D2CD-4EA5-9B03-AB1A9E74A7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2810" y="1731051"/>
              <a:ext cx="914400" cy="914400"/>
            </a:xfrm>
            <a:prstGeom prst="rect">
              <a:avLst/>
            </a:prstGeom>
          </p:spPr>
        </p:pic>
        <p:pic>
          <p:nvPicPr>
            <p:cNvPr id="30" name="Graphic 29" descr="Document with solid fill">
              <a:extLst>
                <a:ext uri="{FF2B5EF4-FFF2-40B4-BE49-F238E27FC236}">
                  <a16:creationId xmlns:a16="http://schemas.microsoft.com/office/drawing/2014/main" id="{AE12B05C-C3AD-4F0F-992D-16ABF35D8D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2810" y="4178710"/>
              <a:ext cx="914400" cy="914400"/>
            </a:xfrm>
            <a:prstGeom prst="rect">
              <a:avLst/>
            </a:prstGeom>
          </p:spPr>
        </p:pic>
      </p:grpSp>
      <p:grpSp>
        <p:nvGrpSpPr>
          <p:cNvPr id="25" name="Group 24">
            <a:extLst>
              <a:ext uri="{FF2B5EF4-FFF2-40B4-BE49-F238E27FC236}">
                <a16:creationId xmlns:a16="http://schemas.microsoft.com/office/drawing/2014/main" id="{69F2C0FE-AA01-4922-842B-78ABC847552C}"/>
              </a:ext>
            </a:extLst>
          </p:cNvPr>
          <p:cNvGrpSpPr/>
          <p:nvPr/>
        </p:nvGrpSpPr>
        <p:grpSpPr>
          <a:xfrm>
            <a:off x="2443057" y="2651586"/>
            <a:ext cx="2167357" cy="1830345"/>
            <a:chOff x="2500132" y="2331796"/>
            <a:chExt cx="2167357" cy="1830345"/>
          </a:xfrm>
        </p:grpSpPr>
        <p:cxnSp>
          <p:nvCxnSpPr>
            <p:cNvPr id="24" name="Straight Arrow Connector 23">
              <a:extLst>
                <a:ext uri="{FF2B5EF4-FFF2-40B4-BE49-F238E27FC236}">
                  <a16:creationId xmlns:a16="http://schemas.microsoft.com/office/drawing/2014/main" id="{1E8A6946-22AF-41BC-8E68-558A8309F993}"/>
                </a:ext>
              </a:extLst>
            </p:cNvPr>
            <p:cNvCxnSpPr>
              <a:cxnSpLocks/>
            </p:cNvCxnSpPr>
            <p:nvPr/>
          </p:nvCxnSpPr>
          <p:spPr>
            <a:xfrm>
              <a:off x="2500132" y="3342191"/>
              <a:ext cx="216735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Books on shelf with solid fill">
              <a:extLst>
                <a:ext uri="{FF2B5EF4-FFF2-40B4-BE49-F238E27FC236}">
                  <a16:creationId xmlns:a16="http://schemas.microsoft.com/office/drawing/2014/main" id="{19D6B125-0BB5-4B73-9264-30EC1D8CD9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26610" y="2331796"/>
              <a:ext cx="914400" cy="914400"/>
            </a:xfrm>
            <a:prstGeom prst="rect">
              <a:avLst/>
            </a:prstGeom>
          </p:spPr>
        </p:pic>
        <p:sp>
          <p:nvSpPr>
            <p:cNvPr id="22" name="TextBox 21">
              <a:extLst>
                <a:ext uri="{FF2B5EF4-FFF2-40B4-BE49-F238E27FC236}">
                  <a16:creationId xmlns:a16="http://schemas.microsoft.com/office/drawing/2014/main" id="{1915F26C-C4A8-4E30-B0C6-B08545AFD049}"/>
                </a:ext>
              </a:extLst>
            </p:cNvPr>
            <p:cNvSpPr txBox="1"/>
            <p:nvPr/>
          </p:nvSpPr>
          <p:spPr>
            <a:xfrm>
              <a:off x="2625836" y="3515810"/>
              <a:ext cx="1963526" cy="646331"/>
            </a:xfrm>
            <a:prstGeom prst="rect">
              <a:avLst/>
            </a:prstGeom>
            <a:noFill/>
          </p:spPr>
          <p:txBody>
            <a:bodyPr wrap="square" rtlCol="0">
              <a:spAutoFit/>
            </a:bodyPr>
            <a:lstStyle/>
            <a:p>
              <a:pPr algn="ctr"/>
              <a:r>
                <a:rPr lang="en-US"/>
                <a:t>Search through knowledge base</a:t>
              </a:r>
              <a:endParaRPr lang="en-NZ"/>
            </a:p>
          </p:txBody>
        </p:sp>
      </p:grpSp>
      <p:grpSp>
        <p:nvGrpSpPr>
          <p:cNvPr id="27" name="Group 26">
            <a:extLst>
              <a:ext uri="{FF2B5EF4-FFF2-40B4-BE49-F238E27FC236}">
                <a16:creationId xmlns:a16="http://schemas.microsoft.com/office/drawing/2014/main" id="{4201A083-050B-40AC-A81C-A6F9273BD36E}"/>
              </a:ext>
            </a:extLst>
          </p:cNvPr>
          <p:cNvGrpSpPr/>
          <p:nvPr/>
        </p:nvGrpSpPr>
        <p:grpSpPr>
          <a:xfrm>
            <a:off x="7603894" y="2693320"/>
            <a:ext cx="2232128" cy="1573702"/>
            <a:chOff x="2435361" y="2331796"/>
            <a:chExt cx="2232128" cy="1573702"/>
          </a:xfrm>
        </p:grpSpPr>
        <p:cxnSp>
          <p:nvCxnSpPr>
            <p:cNvPr id="31" name="Straight Arrow Connector 30">
              <a:extLst>
                <a:ext uri="{FF2B5EF4-FFF2-40B4-BE49-F238E27FC236}">
                  <a16:creationId xmlns:a16="http://schemas.microsoft.com/office/drawing/2014/main" id="{6F889139-5A69-40CE-B81F-7AA6D0DDAE66}"/>
                </a:ext>
              </a:extLst>
            </p:cNvPr>
            <p:cNvCxnSpPr>
              <a:cxnSpLocks/>
            </p:cNvCxnSpPr>
            <p:nvPr/>
          </p:nvCxnSpPr>
          <p:spPr>
            <a:xfrm>
              <a:off x="2500132" y="3342191"/>
              <a:ext cx="216735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ooks on shelf with solid fill">
              <a:extLst>
                <a:ext uri="{FF2B5EF4-FFF2-40B4-BE49-F238E27FC236}">
                  <a16:creationId xmlns:a16="http://schemas.microsoft.com/office/drawing/2014/main" id="{B2E91752-8125-4FF3-907B-05AA809D92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26610" y="2331796"/>
              <a:ext cx="914400" cy="914400"/>
            </a:xfrm>
            <a:prstGeom prst="rect">
              <a:avLst/>
            </a:prstGeom>
          </p:spPr>
        </p:pic>
        <p:sp>
          <p:nvSpPr>
            <p:cNvPr id="33" name="TextBox 32">
              <a:extLst>
                <a:ext uri="{FF2B5EF4-FFF2-40B4-BE49-F238E27FC236}">
                  <a16:creationId xmlns:a16="http://schemas.microsoft.com/office/drawing/2014/main" id="{8027D9F1-B319-47BA-AB43-272840820AF5}"/>
                </a:ext>
              </a:extLst>
            </p:cNvPr>
            <p:cNvSpPr txBox="1"/>
            <p:nvPr/>
          </p:nvSpPr>
          <p:spPr>
            <a:xfrm>
              <a:off x="2435361" y="3536166"/>
              <a:ext cx="2167357" cy="369332"/>
            </a:xfrm>
            <a:prstGeom prst="rect">
              <a:avLst/>
            </a:prstGeom>
            <a:noFill/>
          </p:spPr>
          <p:txBody>
            <a:bodyPr wrap="square" rtlCol="0">
              <a:spAutoFit/>
            </a:bodyPr>
            <a:lstStyle/>
            <a:p>
              <a:pPr algn="ctr"/>
              <a:r>
                <a:rPr lang="en-US"/>
                <a:t>Produce answer</a:t>
              </a:r>
              <a:endParaRPr lang="en-NZ"/>
            </a:p>
          </p:txBody>
        </p:sp>
      </p:grpSp>
      <p:grpSp>
        <p:nvGrpSpPr>
          <p:cNvPr id="8" name="Group 7">
            <a:extLst>
              <a:ext uri="{FF2B5EF4-FFF2-40B4-BE49-F238E27FC236}">
                <a16:creationId xmlns:a16="http://schemas.microsoft.com/office/drawing/2014/main" id="{58514AAB-5AC8-467C-9D6C-4326D08CD071}"/>
              </a:ext>
            </a:extLst>
          </p:cNvPr>
          <p:cNvGrpSpPr/>
          <p:nvPr/>
        </p:nvGrpSpPr>
        <p:grpSpPr>
          <a:xfrm>
            <a:off x="9901742" y="2651586"/>
            <a:ext cx="2167357" cy="1750240"/>
            <a:chOff x="9799329" y="2746808"/>
            <a:chExt cx="2167357" cy="1750240"/>
          </a:xfrm>
        </p:grpSpPr>
        <p:pic>
          <p:nvPicPr>
            <p:cNvPr id="7" name="Graphic 6" descr="Lights On with solid fill">
              <a:extLst>
                <a:ext uri="{FF2B5EF4-FFF2-40B4-BE49-F238E27FC236}">
                  <a16:creationId xmlns:a16="http://schemas.microsoft.com/office/drawing/2014/main" id="{EE5E254B-EC5B-46ED-AC89-00F7F2A56D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5808" y="2746808"/>
              <a:ext cx="914400" cy="914400"/>
            </a:xfrm>
            <a:prstGeom prst="rect">
              <a:avLst/>
            </a:prstGeom>
          </p:spPr>
        </p:pic>
        <p:sp>
          <p:nvSpPr>
            <p:cNvPr id="34" name="TextBox 33">
              <a:extLst>
                <a:ext uri="{FF2B5EF4-FFF2-40B4-BE49-F238E27FC236}">
                  <a16:creationId xmlns:a16="http://schemas.microsoft.com/office/drawing/2014/main" id="{C26F9684-C45F-495B-AB16-BFB8E08B848F}"/>
                </a:ext>
              </a:extLst>
            </p:cNvPr>
            <p:cNvSpPr txBox="1"/>
            <p:nvPr/>
          </p:nvSpPr>
          <p:spPr>
            <a:xfrm>
              <a:off x="9799329" y="3850717"/>
              <a:ext cx="2167357" cy="646331"/>
            </a:xfrm>
            <a:prstGeom prst="rect">
              <a:avLst/>
            </a:prstGeom>
            <a:noFill/>
          </p:spPr>
          <p:txBody>
            <a:bodyPr wrap="square" rtlCol="0">
              <a:spAutoFit/>
            </a:bodyPr>
            <a:lstStyle/>
            <a:p>
              <a:pPr algn="ctr"/>
              <a:r>
                <a:rPr lang="en-US"/>
                <a:t>178 million years ago …</a:t>
              </a:r>
              <a:endParaRPr lang="en-NZ"/>
            </a:p>
          </p:txBody>
        </p:sp>
      </p:grpSp>
    </p:spTree>
    <p:extLst>
      <p:ext uri="{BB962C8B-B14F-4D97-AF65-F5344CB8AC3E}">
        <p14:creationId xmlns:p14="http://schemas.microsoft.com/office/powerpoint/2010/main" val="403336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7" name="Rectangle 106">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3A3267-9BB0-4657-AADD-82F952427A1C}"/>
              </a:ext>
            </a:extLst>
          </p:cNvPr>
          <p:cNvSpPr>
            <a:spLocks noGrp="1"/>
          </p:cNvSpPr>
          <p:nvPr>
            <p:ph type="title"/>
          </p:nvPr>
        </p:nvSpPr>
        <p:spPr>
          <a:xfrm>
            <a:off x="1371599" y="474031"/>
            <a:ext cx="9448801" cy="1003895"/>
          </a:xfrm>
        </p:spPr>
        <p:txBody>
          <a:bodyPr vert="horz" lIns="0" tIns="0" rIns="0" bIns="0" rtlCol="0" anchor="b">
            <a:normAutofit fontScale="90000"/>
          </a:bodyPr>
          <a:lstStyle/>
          <a:p>
            <a:r>
              <a:rPr lang="en-US" dirty="0"/>
              <a:t>WHY RAG?</a:t>
            </a:r>
            <a:br>
              <a:rPr lang="en-US" dirty="0"/>
            </a:br>
            <a:endParaRPr lang="en-US" dirty="0"/>
          </a:p>
        </p:txBody>
      </p:sp>
      <p:sp>
        <p:nvSpPr>
          <p:cNvPr id="109" name="Rectangle 108">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0F1FAC34-D954-444D-8F66-5ABC606B3C05}"/>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8</a:t>
            </a:fld>
            <a:endParaRPr lang="en-US">
              <a:solidFill>
                <a:schemeClr val="bg1"/>
              </a:solidFill>
            </a:endParaRPr>
          </a:p>
        </p:txBody>
      </p:sp>
      <p:graphicFrame>
        <p:nvGraphicFramePr>
          <p:cNvPr id="11" name="Content Placeholder 4">
            <a:extLst>
              <a:ext uri="{FF2B5EF4-FFF2-40B4-BE49-F238E27FC236}">
                <a16:creationId xmlns:a16="http://schemas.microsoft.com/office/drawing/2014/main" id="{FCDB0022-67EA-415C-AA4B-EF0D644BC668}"/>
              </a:ext>
            </a:extLst>
          </p:cNvPr>
          <p:cNvGraphicFramePr>
            <a:graphicFrameLocks noGrp="1"/>
          </p:cNvGraphicFramePr>
          <p:nvPr>
            <p:ph sz="half" idx="2"/>
            <p:extLst>
              <p:ext uri="{D42A27DB-BD31-4B8C-83A1-F6EECF244321}">
                <p14:modId xmlns:p14="http://schemas.microsoft.com/office/powerpoint/2010/main" val="1319513384"/>
              </p:ext>
            </p:extLst>
          </p:nvPr>
        </p:nvGraphicFramePr>
        <p:xfrm>
          <a:off x="457200" y="1913860"/>
          <a:ext cx="11212478" cy="3902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534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1371600" y="518529"/>
            <a:ext cx="10241280" cy="896873"/>
          </a:xfrm>
        </p:spPr>
        <p:txBody>
          <a:bodyPr anchor="t">
            <a:normAutofit fontScale="90000"/>
          </a:bodyPr>
          <a:lstStyle/>
          <a:p>
            <a:r>
              <a:rPr lang="en-US" dirty="0"/>
              <a:t>Related work</a:t>
            </a:r>
            <a:br>
              <a:rPr lang="en-US" dirty="0"/>
            </a:br>
            <a:r>
              <a:rPr lang="en-US" dirty="0"/>
              <a:t>rag full end-2-end</a:t>
            </a:r>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9</a:t>
            </a:fld>
            <a:endParaRPr lang="en-US"/>
          </a:p>
        </p:txBody>
      </p:sp>
      <p:sp>
        <p:nvSpPr>
          <p:cNvPr id="14" name="TextBox 13">
            <a:extLst>
              <a:ext uri="{FF2B5EF4-FFF2-40B4-BE49-F238E27FC236}">
                <a16:creationId xmlns:a16="http://schemas.microsoft.com/office/drawing/2014/main" id="{9B74F529-28F0-4B5E-97C6-EE284CBEB267}"/>
              </a:ext>
            </a:extLst>
          </p:cNvPr>
          <p:cNvSpPr txBox="1"/>
          <p:nvPr/>
        </p:nvSpPr>
        <p:spPr>
          <a:xfrm>
            <a:off x="1371600" y="2774100"/>
            <a:ext cx="4786490" cy="2246769"/>
          </a:xfrm>
          <a:prstGeom prst="rect">
            <a:avLst/>
          </a:prstGeom>
          <a:noFill/>
        </p:spPr>
        <p:txBody>
          <a:bodyPr wrap="square">
            <a:spAutoFit/>
          </a:bodyPr>
          <a:lstStyle/>
          <a:p>
            <a:pPr marL="285750" indent="-285750">
              <a:buFont typeface="Arial" panose="020B0604020202020204" pitchFamily="34" charset="0"/>
              <a:buChar char="•"/>
            </a:pPr>
            <a:r>
              <a:rPr lang="en-US" sz="2000" dirty="0"/>
              <a:t>RAG was originally designed to be fine-tuned in a partial end-2-end manner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err="1"/>
              <a:t>Siriwardhana</a:t>
            </a:r>
            <a:r>
              <a:rPr lang="en-US" sz="2000" dirty="0"/>
              <a:t> et al. fine-tuned the overall RAG architecture in a complete end-2-end manner</a:t>
            </a:r>
          </a:p>
        </p:txBody>
      </p:sp>
      <p:pic>
        <p:nvPicPr>
          <p:cNvPr id="15" name="Picture 14" descr="Table&#10;&#10;Description automatically generated">
            <a:extLst>
              <a:ext uri="{FF2B5EF4-FFF2-40B4-BE49-F238E27FC236}">
                <a16:creationId xmlns:a16="http://schemas.microsoft.com/office/drawing/2014/main" id="{A816EC78-3323-4B5C-BA02-140BE248810E}"/>
              </a:ext>
            </a:extLst>
          </p:cNvPr>
          <p:cNvPicPr>
            <a:picLocks noChangeAspect="1"/>
          </p:cNvPicPr>
          <p:nvPr/>
        </p:nvPicPr>
        <p:blipFill rotWithShape="1">
          <a:blip r:embed="rId3"/>
          <a:srcRect l="12461" t="9187" r="15525" b="4669"/>
          <a:stretch/>
        </p:blipFill>
        <p:spPr>
          <a:xfrm>
            <a:off x="6096000" y="2329739"/>
            <a:ext cx="4786490" cy="3135489"/>
          </a:xfrm>
          <a:prstGeom prst="rect">
            <a:avLst/>
          </a:prstGeom>
        </p:spPr>
      </p:pic>
    </p:spTree>
    <p:extLst>
      <p:ext uri="{BB962C8B-B14F-4D97-AF65-F5344CB8AC3E}">
        <p14:creationId xmlns:p14="http://schemas.microsoft.com/office/powerpoint/2010/main" val="3057598956"/>
      </p:ext>
    </p:extLst>
  </p:cSld>
  <p:clrMapOvr>
    <a:masterClrMapping/>
  </p:clrMapOvr>
</p:sld>
</file>

<file path=ppt/theme/theme1.xml><?xml version="1.0" encoding="utf-8"?>
<a:theme xmlns:a="http://schemas.openxmlformats.org/drawingml/2006/main" name="GradientRiseVTI">
  <a:themeElements>
    <a:clrScheme name="Custom 3">
      <a:dk1>
        <a:sysClr val="windowText" lastClr="000000"/>
      </a:dk1>
      <a:lt1>
        <a:sysClr val="window" lastClr="FFFFFF"/>
      </a:lt1>
      <a:dk2>
        <a:srgbClr val="632E62"/>
      </a:dk2>
      <a:lt2>
        <a:srgbClr val="EAE5EB"/>
      </a:lt2>
      <a:accent1>
        <a:srgbClr val="43CFC4"/>
      </a:accent1>
      <a:accent2>
        <a:srgbClr val="44C5CF"/>
      </a:accent2>
      <a:accent3>
        <a:srgbClr val="44BAD9"/>
      </a:accent3>
      <a:accent4>
        <a:srgbClr val="45B0E3"/>
      </a:accent4>
      <a:accent5>
        <a:srgbClr val="45A5ED"/>
      </a:accent5>
      <a:accent6>
        <a:srgbClr val="5982DB"/>
      </a:accent6>
      <a:hlink>
        <a:srgbClr val="0066FF"/>
      </a:hlink>
      <a:folHlink>
        <a:srgbClr val="66669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7A399FB1770640B1C7E64CFFF6CD21" ma:contentTypeVersion="4" ma:contentTypeDescription="Create a new document." ma:contentTypeScope="" ma:versionID="8e08c89edfdd1eb3d8af339f1ec0ec76">
  <xsd:schema xmlns:xsd="http://www.w3.org/2001/XMLSchema" xmlns:xs="http://www.w3.org/2001/XMLSchema" xmlns:p="http://schemas.microsoft.com/office/2006/metadata/properties" xmlns:ns3="2d771b2c-392e-4249-8e45-99b4244b0e4c" targetNamespace="http://schemas.microsoft.com/office/2006/metadata/properties" ma:root="true" ma:fieldsID="90b037b17a5f7d4f8c394accc449f1b5" ns3:_="">
    <xsd:import namespace="2d771b2c-392e-4249-8e45-99b4244b0e4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771b2c-392e-4249-8e45-99b4244b0e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2d771b2c-392e-4249-8e45-99b4244b0e4c" xsi:nil="true"/>
  </documentManagement>
</p:properties>
</file>

<file path=customXml/itemProps1.xml><?xml version="1.0" encoding="utf-8"?>
<ds:datastoreItem xmlns:ds="http://schemas.openxmlformats.org/officeDocument/2006/customXml" ds:itemID="{F7A92F9E-01FD-45AD-B8CF-7869EBF5CD6A}">
  <ds:schemaRefs>
    <ds:schemaRef ds:uri="2d771b2c-392e-4249-8e45-99b4244b0e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3.xml><?xml version="1.0" encoding="utf-8"?>
<ds:datastoreItem xmlns:ds="http://schemas.openxmlformats.org/officeDocument/2006/customXml" ds:itemID="{9B9123E8-1B6B-49B5-873D-A8D01C369B68}">
  <ds:schemaRefs>
    <ds:schemaRef ds:uri="2d771b2c-392e-4249-8e45-99b4244b0e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tf89309463_win32</Template>
  <TotalTime>0</TotalTime>
  <Words>4717</Words>
  <Application>Microsoft Office PowerPoint</Application>
  <PresentationFormat>Widescreen</PresentationFormat>
  <Paragraphs>441</Paragraphs>
  <Slides>32</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Arial,Sans-Serif</vt:lpstr>
      <vt:lpstr>Arial</vt:lpstr>
      <vt:lpstr>Avenir Next LT Pro</vt:lpstr>
      <vt:lpstr>Avenir Next LT Pro Light</vt:lpstr>
      <vt:lpstr>Calibri</vt:lpstr>
      <vt:lpstr>GradientRiseVTI</vt:lpstr>
      <vt:lpstr>Synthetic data</vt:lpstr>
      <vt:lpstr>Contents</vt:lpstr>
      <vt:lpstr>Project introduction</vt:lpstr>
      <vt:lpstr>Literature review</vt:lpstr>
      <vt:lpstr>Open-Domain Question-Answering (ODQA)</vt:lpstr>
      <vt:lpstr>PowerPoint Presentation</vt:lpstr>
      <vt:lpstr>PowerPoint Presentation</vt:lpstr>
      <vt:lpstr>WHY RAG? </vt:lpstr>
      <vt:lpstr>Related work rag full end-2-end</vt:lpstr>
      <vt:lpstr>Project scope</vt:lpstr>
      <vt:lpstr>PowerPoint Presentation</vt:lpstr>
      <vt:lpstr>Project scope</vt:lpstr>
      <vt:lpstr>Main Hypotheses</vt:lpstr>
      <vt:lpstr>Methodology</vt:lpstr>
      <vt:lpstr>Rag pipelines</vt:lpstr>
      <vt:lpstr>Dense Vector Round trip consistency</vt:lpstr>
      <vt:lpstr>Methodology</vt:lpstr>
      <vt:lpstr>abstractive summarisation</vt:lpstr>
      <vt:lpstr>examples</vt:lpstr>
      <vt:lpstr>Testing our hypothesis</vt:lpstr>
      <vt:lpstr>PowerPoint Presentation</vt:lpstr>
      <vt:lpstr>examples</vt:lpstr>
      <vt:lpstr>Testing our hypothesis</vt:lpstr>
      <vt:lpstr>Results And DISCUSSION</vt:lpstr>
      <vt:lpstr> Results</vt:lpstr>
      <vt:lpstr> Retrieval Collapse</vt:lpstr>
      <vt:lpstr>Improved performance for question enhancement</vt:lpstr>
      <vt:lpstr>PowerPoint Presentation</vt:lpstr>
      <vt:lpstr>Next steps</vt:lpstr>
      <vt:lpstr>Conclusion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Jaime</dc:creator>
  <cp:lastModifiedBy>Jaime Wu</cp:lastModifiedBy>
  <cp:revision>1</cp:revision>
  <dcterms:created xsi:type="dcterms:W3CDTF">2021-07-06T08:29:16Z</dcterms:created>
  <dcterms:modified xsi:type="dcterms:W3CDTF">2021-10-19T00:47:16Z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0x0101000F7A399FB1770640B1C7E64CFFF6CD21</vt:lpwstr>
  </property>
</Properties>
</file>